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8"/>
  </p:notesMasterIdLst>
  <p:sldIdLst>
    <p:sldId id="256" r:id="rId2"/>
    <p:sldId id="309" r:id="rId3"/>
    <p:sldId id="257" r:id="rId4"/>
    <p:sldId id="259" r:id="rId5"/>
    <p:sldId id="302" r:id="rId6"/>
    <p:sldId id="260" r:id="rId7"/>
    <p:sldId id="307" r:id="rId8"/>
    <p:sldId id="261" r:id="rId9"/>
    <p:sldId id="258" r:id="rId10"/>
    <p:sldId id="262" r:id="rId11"/>
    <p:sldId id="296" r:id="rId12"/>
    <p:sldId id="291" r:id="rId13"/>
    <p:sldId id="270" r:id="rId14"/>
    <p:sldId id="271" r:id="rId15"/>
    <p:sldId id="293" r:id="rId16"/>
    <p:sldId id="269" r:id="rId17"/>
    <p:sldId id="297" r:id="rId18"/>
    <p:sldId id="272" r:id="rId19"/>
    <p:sldId id="292" r:id="rId20"/>
    <p:sldId id="273" r:id="rId21"/>
    <p:sldId id="277" r:id="rId22"/>
    <p:sldId id="280" r:id="rId23"/>
    <p:sldId id="288" r:id="rId24"/>
    <p:sldId id="289" r:id="rId25"/>
    <p:sldId id="286" r:id="rId26"/>
    <p:sldId id="308" r:id="rId27"/>
    <p:sldId id="287" r:id="rId28"/>
    <p:sldId id="285" r:id="rId29"/>
    <p:sldId id="303" r:id="rId30"/>
    <p:sldId id="304" r:id="rId31"/>
    <p:sldId id="313" r:id="rId32"/>
    <p:sldId id="305" r:id="rId33"/>
    <p:sldId id="306" r:id="rId34"/>
    <p:sldId id="310" r:id="rId35"/>
    <p:sldId id="311" r:id="rId36"/>
    <p:sldId id="31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Haas" initials="AH" lastIdx="1" clrIdx="0">
    <p:extLst>
      <p:ext uri="{19B8F6BF-5375-455C-9EA6-DF929625EA0E}">
        <p15:presenceInfo xmlns:p15="http://schemas.microsoft.com/office/powerpoint/2012/main" xmlns="" userId="31bf9e85fab76f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ED29D-A73E-4AA1-A3FC-3E298DBB90C7}" type="datetimeFigureOut">
              <a:rPr lang="ru-RU" smtClean="0"/>
              <a:t>06.12.2019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6B84-4612-4942-B74D-692E08D451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C689F-1EB2-4AAB-AB9D-36970F0FC6C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An%20Introduction%20to%20Britain.mp4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16340" y="1828800"/>
          <a:ext cx="8127999" cy="358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803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WANT TO KNOW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LEARNED</a:t>
                      </a:r>
                      <a:endParaRPr lang="ru-RU" dirty="0"/>
                    </a:p>
                  </a:txBody>
                  <a:tcPr/>
                </a:tc>
              </a:tr>
              <a:tr h="23790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1697902" y="703977"/>
            <a:ext cx="7946429" cy="1847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</a:rPr>
              <a:t>The United Kingdom</a:t>
            </a:r>
            <a:endParaRPr kumimoji="0" lang="en-US" sz="8800" b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160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251610"/>
            <a:ext cx="9117496" cy="1520504"/>
          </a:xfrm>
        </p:spPr>
        <p:txBody>
          <a:bodyPr>
            <a:noAutofit/>
          </a:bodyPr>
          <a:lstStyle/>
          <a:p>
            <a:r>
              <a:rPr lang="en-US" sz="8800" b="1" dirty="0"/>
              <a:t>to crown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373" y="1268894"/>
            <a:ext cx="8213449" cy="547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69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7061" y="0"/>
            <a:ext cx="5724939" cy="1696278"/>
          </a:xfrm>
        </p:spPr>
        <p:txBody>
          <a:bodyPr>
            <a:noAutofit/>
          </a:bodyPr>
          <a:lstStyle/>
          <a:p>
            <a:pPr algn="r"/>
            <a:r>
              <a:rPr lang="en-US" sz="8800" b="1" dirty="0"/>
              <a:t>navigable</a:t>
            </a:r>
          </a:p>
        </p:txBody>
      </p:sp>
      <p:pic>
        <p:nvPicPr>
          <p:cNvPr id="2" name="Picture 1" descr="File:Navigable at last - geograph.org.uk - 1883696.jpg - Wikim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91" y="1338469"/>
            <a:ext cx="7225969" cy="541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59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776" y="1968683"/>
            <a:ext cx="2804423" cy="2048933"/>
          </a:xfrm>
        </p:spPr>
        <p:txBody>
          <a:bodyPr>
            <a:normAutofit fontScale="92500"/>
          </a:bodyPr>
          <a:lstStyle/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right?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73148" y="2209599"/>
            <a:ext cx="918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1893472" y="1968682"/>
            <a:ext cx="2804423" cy="20489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2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9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left?</a:t>
            </a:r>
          </a:p>
        </p:txBody>
      </p:sp>
    </p:spTree>
    <p:extLst>
      <p:ext uri="{BB962C8B-B14F-4D97-AF65-F5344CB8AC3E}">
        <p14:creationId xmlns:p14="http://schemas.microsoft.com/office/powerpoint/2010/main" xmlns="" val="20553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37113" y="-92765"/>
            <a:ext cx="5049078" cy="1669774"/>
          </a:xfrm>
        </p:spPr>
        <p:txBody>
          <a:bodyPr>
            <a:noAutofit/>
          </a:bodyPr>
          <a:lstStyle/>
          <a:p>
            <a:r>
              <a:rPr lang="en-US" sz="8800" b="1" dirty="0"/>
              <a:t>lowland</a:t>
            </a:r>
          </a:p>
        </p:txBody>
      </p:sp>
      <p:pic>
        <p:nvPicPr>
          <p:cNvPr id="5" name="Picture 4" descr="Scottish Highlands Prepare Army Commandos for Norway | Forces T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9" y="1474304"/>
            <a:ext cx="6228521" cy="4671391"/>
          </a:xfrm>
          <a:prstGeom prst="rect">
            <a:avLst/>
          </a:prstGeom>
        </p:spPr>
      </p:pic>
      <p:pic>
        <p:nvPicPr>
          <p:cNvPr id="6" name="Picture 5" descr="The Scottish Lowland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014"/>
            <a:ext cx="5912021" cy="39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5551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66053" y="0"/>
            <a:ext cx="7752522" cy="1275892"/>
          </a:xfrm>
        </p:spPr>
        <p:txBody>
          <a:bodyPr>
            <a:noAutofit/>
          </a:bodyPr>
          <a:lstStyle/>
          <a:p>
            <a:r>
              <a:rPr lang="en-US" sz="8800" b="1" dirty="0"/>
              <a:t>highland</a:t>
            </a:r>
          </a:p>
        </p:txBody>
      </p:sp>
      <p:pic>
        <p:nvPicPr>
          <p:cNvPr id="5" name="Picture 4" descr="Scottish Highlands Prepare Army Commandos for Norway | Forces T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479" y="1474304"/>
            <a:ext cx="6228521" cy="4671391"/>
          </a:xfrm>
          <a:prstGeom prst="rect">
            <a:avLst/>
          </a:prstGeom>
        </p:spPr>
      </p:pic>
      <p:pic>
        <p:nvPicPr>
          <p:cNvPr id="6" name="Picture 5" descr="The Scottish Lowlands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4014"/>
            <a:ext cx="5912021" cy="399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588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547" y="0"/>
            <a:ext cx="9647583" cy="1474674"/>
          </a:xfrm>
        </p:spPr>
        <p:txBody>
          <a:bodyPr>
            <a:noAutofit/>
          </a:bodyPr>
          <a:lstStyle/>
          <a:p>
            <a:r>
              <a:rPr lang="en-US" sz="7200" b="1" dirty="0"/>
              <a:t>house of commons</a:t>
            </a:r>
          </a:p>
        </p:txBody>
      </p:sp>
      <p:pic>
        <p:nvPicPr>
          <p:cNvPr id="3" name="Picture 2" descr="House of Commons: MPs debate 2013 Queen's Speech | The Que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5547"/>
            <a:ext cx="6617251" cy="4307830"/>
          </a:xfrm>
          <a:prstGeom prst="rect">
            <a:avLst/>
          </a:prstGeom>
        </p:spPr>
      </p:pic>
      <p:pic>
        <p:nvPicPr>
          <p:cNvPr id="5" name="Picture 4" descr="... of icon people standing in a circle, one person is red in the midd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51" y="1368326"/>
            <a:ext cx="5574749" cy="53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4225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1983" y="0"/>
            <a:ext cx="7103164" cy="1378226"/>
          </a:xfrm>
        </p:spPr>
        <p:txBody>
          <a:bodyPr>
            <a:normAutofit fontScale="92500"/>
          </a:bodyPr>
          <a:lstStyle/>
          <a:p>
            <a:r>
              <a:rPr lang="en-US" sz="8800" b="1" dirty="0"/>
              <a:t>house of lords</a:t>
            </a:r>
          </a:p>
        </p:txBody>
      </p:sp>
      <p:pic>
        <p:nvPicPr>
          <p:cNvPr id="3" name="Picture 2" descr="by Mr Clegg in the coalition agreement, would see the House of Lords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71260"/>
            <a:ext cx="6057349" cy="3634410"/>
          </a:xfrm>
          <a:prstGeom prst="rect">
            <a:avLst/>
          </a:prstGeom>
        </p:spPr>
      </p:pic>
      <p:pic>
        <p:nvPicPr>
          <p:cNvPr id="5" name="Picture 4" descr="File:Navigable at last - geograph.org.uk - 1883696.jpg - Wikimedia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04" y="1646582"/>
            <a:ext cx="6069496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871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85323" y="0"/>
            <a:ext cx="5645426" cy="1477952"/>
          </a:xfrm>
        </p:spPr>
        <p:txBody>
          <a:bodyPr>
            <a:normAutofit fontScale="85000" lnSpcReduction="10000"/>
          </a:bodyPr>
          <a:lstStyle/>
          <a:p>
            <a:r>
              <a:rPr lang="en-US" sz="8800" b="1" dirty="0"/>
              <a:t>to surround</a:t>
            </a:r>
          </a:p>
        </p:txBody>
      </p:sp>
      <p:pic>
        <p:nvPicPr>
          <p:cNvPr id="3" name="Picture 2" descr="... of icon people standing in a circle, one person is red in the midd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711"/>
            <a:ext cx="5605670" cy="5367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191" y="1673361"/>
            <a:ext cx="6453809" cy="43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181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8295" y="-1"/>
            <a:ext cx="5115339" cy="1789043"/>
          </a:xfrm>
        </p:spPr>
        <p:txBody>
          <a:bodyPr>
            <a:normAutofit/>
          </a:bodyPr>
          <a:lstStyle/>
          <a:p>
            <a:r>
              <a:rPr lang="en-US" sz="8800" b="1" dirty="0"/>
              <a:t>monarch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9042"/>
            <a:ext cx="6208277" cy="3492156"/>
          </a:xfrm>
          <a:prstGeom prst="rect">
            <a:avLst/>
          </a:prstGeom>
        </p:spPr>
      </p:pic>
      <p:pic>
        <p:nvPicPr>
          <p:cNvPr id="5" name="Picture 4" descr="Scottish Highlands Prepare Army Commandos for Norway | Forces T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784" y="1550505"/>
            <a:ext cx="5897216" cy="442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47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8673" y="-148351"/>
            <a:ext cx="6822660" cy="1476881"/>
          </a:xfrm>
        </p:spPr>
        <p:txBody>
          <a:bodyPr>
            <a:normAutofit/>
          </a:bodyPr>
          <a:lstStyle/>
          <a:p>
            <a:r>
              <a:rPr lang="en-US" sz="8800" b="1" dirty="0"/>
              <a:t>navigable</a:t>
            </a:r>
          </a:p>
        </p:txBody>
      </p:sp>
      <p:pic>
        <p:nvPicPr>
          <p:cNvPr id="3" name="Picture 2" descr="by Mr Clegg in the coalition agreement, would see the House of Lords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651" y="1851990"/>
            <a:ext cx="6057349" cy="3634410"/>
          </a:xfrm>
          <a:prstGeom prst="rect">
            <a:avLst/>
          </a:prstGeom>
        </p:spPr>
      </p:pic>
      <p:pic>
        <p:nvPicPr>
          <p:cNvPr id="5" name="Picture 4" descr="File:Navigable at last - geograph.org.uk - 1883696.jpg - Wikimedia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0564"/>
            <a:ext cx="6069496" cy="455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96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269" y="810883"/>
            <a:ext cx="9749474" cy="3034748"/>
          </a:xfrm>
        </p:spPr>
        <p:txBody>
          <a:bodyPr>
            <a:noAutofit/>
          </a:bodyPr>
          <a:lstStyle/>
          <a:p>
            <a:pPr algn="ctr"/>
            <a:r>
              <a:rPr lang="en-US" sz="15000" b="1" dirty="0" smtClean="0">
                <a:solidFill>
                  <a:srgbClr val="002060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Vocabulary</a:t>
            </a:r>
            <a:endParaRPr lang="en-US" sz="15000" dirty="0"/>
          </a:p>
        </p:txBody>
      </p:sp>
    </p:spTree>
    <p:extLst>
      <p:ext uri="{BB962C8B-B14F-4D97-AF65-F5344CB8AC3E}">
        <p14:creationId xmlns:p14="http://schemas.microsoft.com/office/powerpoint/2010/main" xmlns="" val="1311160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46783" y="3587"/>
            <a:ext cx="5828195" cy="1410345"/>
          </a:xfrm>
        </p:spPr>
        <p:txBody>
          <a:bodyPr>
            <a:normAutofit lnSpcReduction="10000"/>
          </a:bodyPr>
          <a:lstStyle/>
          <a:p>
            <a:r>
              <a:rPr lang="en-US" sz="8800" b="1" dirty="0"/>
              <a:t>to crown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235" y="1850057"/>
            <a:ext cx="6188765" cy="4125844"/>
          </a:xfrm>
          <a:prstGeom prst="rect">
            <a:avLst/>
          </a:prstGeom>
        </p:spPr>
      </p:pic>
      <p:pic>
        <p:nvPicPr>
          <p:cNvPr id="5" name="Picture 4" descr="House of Commons: MPs debate 2013 Queen's Speech | The Queen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603"/>
            <a:ext cx="5884411" cy="383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151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Scottish Highlands Prepare Army Commandos for Norway | Forces T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9" y="96078"/>
            <a:ext cx="8878957" cy="66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34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... of icon people standing in a circle, one person is red in the midd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22" y="159209"/>
            <a:ext cx="6851374" cy="656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785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32" y="524839"/>
            <a:ext cx="9011478" cy="60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3838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House of Commons: MPs debate 2013 Queen's Speech | The Que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0" y="155550"/>
            <a:ext cx="9660835" cy="628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02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Scottish Lowland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939" y="166296"/>
            <a:ext cx="9647583" cy="651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100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us.123rf.com/450wm/starserfer/starserfer1701/starserfer170100025/69361396-hand-putting-voting-paper-in-the-ballot-box.jpg?ver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4163" y="306237"/>
            <a:ext cx="4744229" cy="4744229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8111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Navigable at last - geograph.org.uk - 1883696.jpg - Wikimedia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808" y="125894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1028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y Mr Clegg in the coalition agreement, would see the House of Lords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2" y="355157"/>
            <a:ext cx="10296939" cy="617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34884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" y="295067"/>
            <a:ext cx="11078817" cy="623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176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936976" y="0"/>
            <a:ext cx="5950226" cy="1642958"/>
          </a:xfrm>
        </p:spPr>
        <p:txBody>
          <a:bodyPr>
            <a:normAutofit/>
          </a:bodyPr>
          <a:lstStyle/>
          <a:p>
            <a:pPr algn="r"/>
            <a:r>
              <a:rPr lang="en-US" sz="8800" b="1" dirty="0"/>
              <a:t>lowland</a:t>
            </a:r>
          </a:p>
          <a:p>
            <a:pPr algn="r"/>
            <a:endParaRPr lang="en-US" sz="8000" b="1" dirty="0"/>
          </a:p>
        </p:txBody>
      </p:sp>
      <p:pic>
        <p:nvPicPr>
          <p:cNvPr id="3" name="Picture 2" descr="The Scottish Lowlands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4" y="1378424"/>
            <a:ext cx="7953437" cy="537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7286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03443" y="265043"/>
            <a:ext cx="6979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  <a:latin typeface="Comic Sans MS" panose="030F0702030302020204" pitchFamily="66" charset="0"/>
              </a:rPr>
              <a:t>Good Job!!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1E5824-6E0C-4C12-B192-9126B0AC9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102" y="1588482"/>
            <a:ext cx="8820150" cy="49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7425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8889" y="380452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Select from the text:</a:t>
            </a:r>
            <a:endParaRPr lang="en-US" sz="4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3479" y="1271757"/>
          <a:ext cx="9225472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736"/>
                <a:gridCol w="46127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Group 1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FORMS OF RELIEF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2</a:t>
                      </a:r>
                      <a:endParaRPr lang="ru-RU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GEOGRAPHICAL NAMES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Group 3</a:t>
                      </a:r>
                      <a:endParaRPr lang="ru-RU" b="1" dirty="0" smtClean="0"/>
                    </a:p>
                    <a:p>
                      <a:endParaRPr lang="en-US" dirty="0" smtClean="0"/>
                    </a:p>
                    <a:p>
                      <a:r>
                        <a:rPr lang="en-US" b="1" dirty="0" smtClean="0"/>
                        <a:t>CITIES AND SEAPORTS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Group 4</a:t>
                      </a:r>
                      <a:endParaRPr lang="ru-RU" b="1" dirty="0" smtClean="0"/>
                    </a:p>
                    <a:p>
                      <a:endParaRPr lang="en-US" b="1" dirty="0" smtClean="0"/>
                    </a:p>
                    <a:p>
                      <a:r>
                        <a:rPr lang="en-US" b="1" dirty="0" smtClean="0"/>
                        <a:t>NUMBERS WITH</a:t>
                      </a:r>
                      <a:r>
                        <a:rPr lang="en-US" b="1" baseline="0" dirty="0" smtClean="0"/>
                        <a:t> THEIR REFERENCES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7425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9291" y="265043"/>
            <a:ext cx="1051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Say </a:t>
            </a:r>
            <a:r>
              <a:rPr lang="en-US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True</a:t>
            </a:r>
            <a:r>
              <a:rPr lang="en-US" sz="8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or </a:t>
            </a:r>
            <a:r>
              <a:rPr lang="en-US" sz="8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False</a:t>
            </a:r>
            <a:r>
              <a:rPr lang="en-US" sz="8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</a:t>
            </a:r>
            <a:endParaRPr lang="en-US" sz="8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6211" y="1544129"/>
            <a:ext cx="1045521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English Channel separates Great Britain from the European continent.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Strait of Dover is widest part of the English Channel.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population of the UK is 66.2 million people.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largest country in the UK is Scotland with a population of over 53 million people.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Thames is the longest river in England.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Thames is not navigable.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London is the capital of the UK and one of the most important seaports in the world.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425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912" y="265043"/>
            <a:ext cx="11959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Answer the questions about the text:</a:t>
            </a:r>
            <a:endParaRPr lang="en-US" sz="4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26211" y="1544129"/>
            <a:ext cx="1045521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What is the official name of the UK?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What countries make up Great Britain?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What countries make up the UK?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What are some of the most important cities </a:t>
            </a:r>
            <a:r>
              <a:rPr lang="en-US" sz="3200" smtClean="0">
                <a:solidFill>
                  <a:srgbClr val="002060"/>
                </a:solidFill>
              </a:rPr>
              <a:t>from England</a:t>
            </a:r>
            <a:r>
              <a:rPr lang="en-US" sz="3200" dirty="0" smtClean="0">
                <a:solidFill>
                  <a:srgbClr val="002060"/>
                </a:solidFill>
              </a:rPr>
              <a:t>? 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What is Northern England famous for?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What is the birthplace of William Shakespeare?</a:t>
            </a:r>
            <a:endParaRPr lang="ru-RU" sz="3200" dirty="0" smtClean="0">
              <a:solidFill>
                <a:srgbClr val="002060"/>
              </a:solidFill>
            </a:endParaRPr>
          </a:p>
          <a:p>
            <a:pPr lvl="0"/>
            <a:r>
              <a:rPr lang="en-US" sz="3200" dirty="0" smtClean="0">
                <a:solidFill>
                  <a:srgbClr val="002060"/>
                </a:solidFill>
              </a:rPr>
              <a:t>What two cities are famous for their universities?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425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40943" y="1811548"/>
          <a:ext cx="8158671" cy="367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557"/>
                <a:gridCol w="2719557"/>
                <a:gridCol w="2719557"/>
              </a:tblGrid>
              <a:tr h="49187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SIMILARITIES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DIFFERENCES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</a:t>
                      </a:r>
                      <a:r>
                        <a:rPr lang="en-US" baseline="0" dirty="0" smtClean="0"/>
                        <a:t> FACTS</a:t>
                      </a:r>
                      <a:endParaRPr lang="ru-RU" dirty="0"/>
                    </a:p>
                  </a:txBody>
                  <a:tcPr/>
                </a:tc>
              </a:tr>
              <a:tr h="3183681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1697902" y="703978"/>
            <a:ext cx="7946429" cy="93504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hlinkClick r:id="rId2" action="ppaction://hlinkfile"/>
              </a:rPr>
              <a:t>The United Kingdom</a:t>
            </a:r>
            <a:endParaRPr kumimoji="0" lang="en-US" sz="8800" b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160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816340" y="1828800"/>
          <a:ext cx="8127999" cy="3589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4803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KNOW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WANT TO KNOW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LEARNED</a:t>
                      </a:r>
                      <a:endParaRPr lang="ru-RU" dirty="0"/>
                    </a:p>
                  </a:txBody>
                  <a:tcPr/>
                </a:tc>
              </a:tr>
              <a:tr h="2379054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Placeholder 3"/>
          <p:cNvSpPr txBox="1">
            <a:spLocks/>
          </p:cNvSpPr>
          <p:nvPr/>
        </p:nvSpPr>
        <p:spPr>
          <a:xfrm>
            <a:off x="1697902" y="703977"/>
            <a:ext cx="7946429" cy="1847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</a:rPr>
              <a:t>The United Kingdom</a:t>
            </a:r>
            <a:endParaRPr kumimoji="0" lang="en-US" sz="8800" b="1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1160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lower-border-fram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0"/>
            <a:ext cx="653307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WordArt 11"/>
          <p:cNvSpPr>
            <a:spLocks noChangeArrowheads="1" noChangeShapeType="1" noTextEdit="1"/>
          </p:cNvSpPr>
          <p:nvPr/>
        </p:nvSpPr>
        <p:spPr bwMode="auto">
          <a:xfrm>
            <a:off x="4673600" y="5829300"/>
            <a:ext cx="72136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Goodbye!!!</a:t>
            </a:r>
            <a:endParaRPr lang="ru-R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69" y="100128"/>
            <a:ext cx="5605670" cy="1847942"/>
          </a:xfrm>
        </p:spPr>
        <p:txBody>
          <a:bodyPr>
            <a:normAutofit/>
          </a:bodyPr>
          <a:lstStyle/>
          <a:p>
            <a:r>
              <a:rPr lang="en-US" sz="5400" dirty="0"/>
              <a:t> </a:t>
            </a:r>
            <a:r>
              <a:rPr lang="en-US" sz="8800" b="1" dirty="0"/>
              <a:t>highland</a:t>
            </a:r>
          </a:p>
          <a:p>
            <a:endParaRPr lang="en-US" sz="5400" dirty="0"/>
          </a:p>
        </p:txBody>
      </p:sp>
      <p:pic>
        <p:nvPicPr>
          <p:cNvPr id="2" name="Picture 1" descr="Scottish Highlands Prepare Army Commandos for Norway | Forces T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747" y="1457739"/>
            <a:ext cx="6992731" cy="52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409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-181514"/>
            <a:ext cx="10151165" cy="1457739"/>
          </a:xfrm>
        </p:spPr>
        <p:txBody>
          <a:bodyPr>
            <a:normAutofit fontScale="92500"/>
          </a:bodyPr>
          <a:lstStyle/>
          <a:p>
            <a:r>
              <a:rPr lang="en-US" sz="5400" dirty="0"/>
              <a:t> </a:t>
            </a:r>
            <a:r>
              <a:rPr lang="en-US" sz="8800" b="1" dirty="0" smtClean="0"/>
              <a:t>House </a:t>
            </a:r>
            <a:r>
              <a:rPr lang="en-US" sz="8800" b="1" dirty="0"/>
              <a:t>of commons</a:t>
            </a:r>
          </a:p>
          <a:p>
            <a:endParaRPr lang="en-US" sz="5400" dirty="0"/>
          </a:p>
        </p:txBody>
      </p:sp>
      <p:pic>
        <p:nvPicPr>
          <p:cNvPr id="2" name="Picture 1" descr="House of Commons: MPs debate 2013 Queen's Speech | The Quee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7" y="1172699"/>
            <a:ext cx="8733183" cy="568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223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765" y="5606406"/>
            <a:ext cx="9859618" cy="1596151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House </a:t>
            </a:r>
            <a:r>
              <a:rPr lang="en-US" sz="8800" b="1" dirty="0">
                <a:solidFill>
                  <a:srgbClr val="002060"/>
                </a:solidFill>
              </a:rPr>
              <a:t>of lords</a:t>
            </a:r>
          </a:p>
          <a:p>
            <a:endParaRPr lang="en-US" sz="5400" dirty="0"/>
          </a:p>
        </p:txBody>
      </p:sp>
      <p:pic>
        <p:nvPicPr>
          <p:cNvPr id="2" name="Picture 1" descr="by Mr Clegg in the coalition agreement, would see the House of Lords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02704"/>
            <a:ext cx="9342783" cy="560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8111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776" y="5261849"/>
            <a:ext cx="9859618" cy="1596151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002060"/>
                </a:solidFill>
              </a:rPr>
              <a:t>To elect</a:t>
            </a:r>
            <a:endParaRPr lang="en-US" sz="8800" b="1" dirty="0">
              <a:solidFill>
                <a:srgbClr val="002060"/>
              </a:solidFill>
            </a:endParaRPr>
          </a:p>
          <a:p>
            <a:endParaRPr lang="en-US" sz="5400" dirty="0"/>
          </a:p>
        </p:txBody>
      </p:sp>
      <p:pic>
        <p:nvPicPr>
          <p:cNvPr id="5" name="Picture 2" descr="https://us.123rf.com/450wm/starserfer/starserfer1701/starserfer170100025/69361396-hand-putting-voting-paper-in-the-ballot-box.jpg?ver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4163" y="306237"/>
            <a:ext cx="4744229" cy="47442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8111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40" y="-145774"/>
            <a:ext cx="9872870" cy="1417983"/>
          </a:xfrm>
        </p:spPr>
        <p:txBody>
          <a:bodyPr>
            <a:noAutofit/>
          </a:bodyPr>
          <a:lstStyle/>
          <a:p>
            <a:r>
              <a:rPr lang="en-US" sz="8800" b="1" dirty="0"/>
              <a:t>monarch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27" y="1272209"/>
            <a:ext cx="9742190" cy="547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3987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437321" y="-145774"/>
            <a:ext cx="6506817" cy="1537254"/>
          </a:xfrm>
        </p:spPr>
        <p:txBody>
          <a:bodyPr>
            <a:normAutofit fontScale="92500"/>
          </a:bodyPr>
          <a:lstStyle/>
          <a:p>
            <a:r>
              <a:rPr lang="en-US" sz="6600" dirty="0"/>
              <a:t>  </a:t>
            </a:r>
            <a:r>
              <a:rPr lang="en-US" sz="8800" b="1" dirty="0"/>
              <a:t>to surround</a:t>
            </a:r>
          </a:p>
        </p:txBody>
      </p:sp>
      <p:pic>
        <p:nvPicPr>
          <p:cNvPr id="2" name="Picture 1" descr="... of icon people standing in a circle, one person is red in the midd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96" y="728870"/>
            <a:ext cx="6270270" cy="600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24553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617</TotalTime>
  <Words>246</Words>
  <Application>Microsoft Office PowerPoint</Application>
  <PresentationFormat>Произвольный</PresentationFormat>
  <Paragraphs>103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Slice</vt:lpstr>
      <vt:lpstr>Слайд 1</vt:lpstr>
      <vt:lpstr>Vocabulary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</dc:title>
  <dc:creator>Andrew Haas</dc:creator>
  <cp:lastModifiedBy>Admin</cp:lastModifiedBy>
  <cp:revision>74</cp:revision>
  <dcterms:created xsi:type="dcterms:W3CDTF">2016-07-26T16:38:37Z</dcterms:created>
  <dcterms:modified xsi:type="dcterms:W3CDTF">2019-12-06T09:04:39Z</dcterms:modified>
</cp:coreProperties>
</file>