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2" r:id="rId12"/>
    <p:sldId id="269" r:id="rId13"/>
    <p:sldId id="270" r:id="rId14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576628B-6343-484B-995D-655FCE870D76}" type="datetimeFigureOut">
              <a:rPr lang="ro-RO" smtClean="0"/>
              <a:pPr/>
              <a:t>20.04.2019</a:t>
            </a:fld>
            <a:endParaRPr lang="ro-RO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3364B56-1872-4FE4-A2CF-1A93D3F5D20E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628B-6343-484B-995D-655FCE870D76}" type="datetimeFigureOut">
              <a:rPr lang="ro-RO" smtClean="0"/>
              <a:pPr/>
              <a:t>20.04.2019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64B56-1872-4FE4-A2CF-1A93D3F5D20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628B-6343-484B-995D-655FCE870D76}" type="datetimeFigureOut">
              <a:rPr lang="ro-RO" smtClean="0"/>
              <a:pPr/>
              <a:t>20.04.2019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64B56-1872-4FE4-A2CF-1A93D3F5D20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628B-6343-484B-995D-655FCE870D76}" type="datetimeFigureOut">
              <a:rPr lang="ro-RO" smtClean="0"/>
              <a:pPr/>
              <a:t>20.04.2019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64B56-1872-4FE4-A2CF-1A93D3F5D20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628B-6343-484B-995D-655FCE870D76}" type="datetimeFigureOut">
              <a:rPr lang="ro-RO" smtClean="0"/>
              <a:pPr/>
              <a:t>20.04.2019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64B56-1872-4FE4-A2CF-1A93D3F5D20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628B-6343-484B-995D-655FCE870D76}" type="datetimeFigureOut">
              <a:rPr lang="ro-RO" smtClean="0"/>
              <a:pPr/>
              <a:t>20.04.2019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64B56-1872-4FE4-A2CF-1A93D3F5D20E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628B-6343-484B-995D-655FCE870D76}" type="datetimeFigureOut">
              <a:rPr lang="ro-RO" smtClean="0"/>
              <a:pPr/>
              <a:t>20.04.2019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64B56-1872-4FE4-A2CF-1A93D3F5D20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628B-6343-484B-995D-655FCE870D76}" type="datetimeFigureOut">
              <a:rPr lang="ro-RO" smtClean="0"/>
              <a:pPr/>
              <a:t>20.04.2019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64B56-1872-4FE4-A2CF-1A93D3F5D20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628B-6343-484B-995D-655FCE870D76}" type="datetimeFigureOut">
              <a:rPr lang="ro-RO" smtClean="0"/>
              <a:pPr/>
              <a:t>20.04.2019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64B56-1872-4FE4-A2CF-1A93D3F5D20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628B-6343-484B-995D-655FCE870D76}" type="datetimeFigureOut">
              <a:rPr lang="ro-RO" smtClean="0"/>
              <a:pPr/>
              <a:t>20.04.2019</a:t>
            </a:fld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64B56-1872-4FE4-A2CF-1A93D3F5D20E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 smtClean="0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628B-6343-484B-995D-655FCE870D76}" type="datetimeFigureOut">
              <a:rPr lang="ro-RO" smtClean="0"/>
              <a:pPr/>
              <a:t>20.04.2019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64B56-1872-4FE4-A2CF-1A93D3F5D20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576628B-6343-484B-995D-655FCE870D76}" type="datetimeFigureOut">
              <a:rPr lang="ro-RO" smtClean="0"/>
              <a:pPr/>
              <a:t>20.04.2019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3364B56-1872-4FE4-A2CF-1A93D3F5D20E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/>
              <a:t>Perfect tenses: Present Perfect, Past Perfect and Future Perfect.</a:t>
            </a:r>
            <a:endParaRPr lang="ro-RO" sz="2800" b="1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4578554" y="4382861"/>
            <a:ext cx="3696969" cy="1260629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Active and Passive Voice.</a:t>
            </a:r>
            <a:endParaRPr lang="ro-RO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5364088" y="5013176"/>
            <a:ext cx="21259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Teacher: </a:t>
            </a:r>
          </a:p>
          <a:p>
            <a:pPr algn="ctr"/>
            <a:r>
              <a:rPr lang="en-US" sz="24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Ursu</a:t>
            </a:r>
            <a:r>
              <a:rPr lang="en-US" sz="2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Mariana</a:t>
            </a:r>
            <a:endParaRPr lang="ro-RO" sz="2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926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Present Perfect Progressive</a:t>
            </a:r>
            <a:endParaRPr lang="ro-RO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408"/>
          <a:stretch/>
        </p:blipFill>
        <p:spPr bwMode="auto">
          <a:xfrm>
            <a:off x="664065" y="1268760"/>
            <a:ext cx="7920880" cy="3231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reptunghi 3"/>
          <p:cNvSpPr/>
          <p:nvPr/>
        </p:nvSpPr>
        <p:spPr>
          <a:xfrm>
            <a:off x="539551" y="4452941"/>
            <a:ext cx="8045393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74320">
              <a:lnSpc>
                <a:spcPct val="115000"/>
              </a:lnSpc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ro-RO" sz="2800" b="1" dirty="0" err="1">
                <a:solidFill>
                  <a:srgbClr val="002060"/>
                </a:solidFill>
                <a:ea typeface="Calibri"/>
                <a:cs typeface="MinionPro-Regular"/>
              </a:rPr>
              <a:t>They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 </a:t>
            </a:r>
            <a:r>
              <a:rPr lang="ro-RO" sz="2800" b="1" dirty="0" err="1">
                <a:solidFill>
                  <a:srgbClr val="FF0000"/>
                </a:solidFill>
                <a:ea typeface="Calibri"/>
                <a:cs typeface="MinionPro-Regular"/>
              </a:rPr>
              <a:t>have</a:t>
            </a:r>
            <a:r>
              <a:rPr lang="ro-RO" sz="2800" b="1" dirty="0">
                <a:solidFill>
                  <a:srgbClr val="FF0000"/>
                </a:solidFill>
                <a:ea typeface="Calibri"/>
                <a:cs typeface="MinionPro-Regular"/>
              </a:rPr>
              <a:t> </a:t>
            </a:r>
            <a:r>
              <a:rPr lang="ro-RO" sz="2800" b="1" dirty="0" err="1">
                <a:solidFill>
                  <a:srgbClr val="FF0000"/>
                </a:solidFill>
                <a:ea typeface="Calibri"/>
                <a:cs typeface="MinionPro-Regular"/>
              </a:rPr>
              <a:t>been</a:t>
            </a:r>
            <a:r>
              <a:rPr lang="ro-RO" sz="2800" b="1" dirty="0">
                <a:solidFill>
                  <a:srgbClr val="FF0000"/>
                </a:solidFill>
                <a:ea typeface="Calibri"/>
                <a:cs typeface="MinionPro-Regular"/>
              </a:rPr>
              <a:t> living 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in </a:t>
            </a:r>
            <a:r>
              <a:rPr lang="ro-RO" sz="2800" b="1" dirty="0" err="1">
                <a:solidFill>
                  <a:srgbClr val="002060"/>
                </a:solidFill>
                <a:ea typeface="Calibri"/>
                <a:cs typeface="MinionPro-Regular"/>
              </a:rPr>
              <a:t>this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 hotel </a:t>
            </a:r>
            <a:r>
              <a:rPr lang="ro-RO" sz="2800" b="1" dirty="0" err="1">
                <a:solidFill>
                  <a:srgbClr val="FF0000"/>
                </a:solidFill>
                <a:ea typeface="Calibri"/>
                <a:cs typeface="MinionPro-Regular"/>
              </a:rPr>
              <a:t>since</a:t>
            </a:r>
            <a:r>
              <a:rPr lang="ro-RO" sz="2800" b="1" dirty="0">
                <a:solidFill>
                  <a:srgbClr val="FF0000"/>
                </a:solidFill>
                <a:ea typeface="Calibri"/>
                <a:cs typeface="MinionPro-Regular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a typeface="Calibri"/>
                <a:cs typeface="MinionPro-Regular"/>
              </a:rPr>
              <a:t>Tues</a:t>
            </a:r>
            <a:r>
              <a:rPr lang="ro-RO" sz="2800" b="1" dirty="0" err="1" smtClean="0">
                <a:solidFill>
                  <a:srgbClr val="002060"/>
                </a:solidFill>
                <a:ea typeface="Calibri"/>
                <a:cs typeface="MinionPro-Regular"/>
              </a:rPr>
              <a:t>day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.</a:t>
            </a:r>
            <a:endParaRPr lang="ro-RO" sz="2800" dirty="0">
              <a:solidFill>
                <a:srgbClr val="3E3D2D"/>
              </a:solidFill>
              <a:latin typeface="Calibri"/>
              <a:ea typeface="Calibri"/>
              <a:cs typeface="Times New Roman"/>
            </a:endParaRPr>
          </a:p>
          <a:p>
            <a:pPr marL="342900" lvl="0" indent="-274320">
              <a:lnSpc>
                <a:spcPct val="115000"/>
              </a:lnSpc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ro-RO" sz="2800" b="1" dirty="0" err="1">
                <a:solidFill>
                  <a:srgbClr val="002060"/>
                </a:solidFill>
                <a:ea typeface="Calibri"/>
                <a:cs typeface="MinionPro-Regular"/>
              </a:rPr>
              <a:t>They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 </a:t>
            </a:r>
            <a:r>
              <a:rPr lang="ro-RO" sz="2800" b="1" dirty="0" err="1">
                <a:solidFill>
                  <a:srgbClr val="FF0000"/>
                </a:solidFill>
                <a:ea typeface="Calibri"/>
                <a:cs typeface="MinionPro-Regular"/>
              </a:rPr>
              <a:t>have</a:t>
            </a:r>
            <a:r>
              <a:rPr lang="ro-RO" sz="2800" b="1" dirty="0">
                <a:solidFill>
                  <a:srgbClr val="FF0000"/>
                </a:solidFill>
                <a:ea typeface="Calibri"/>
                <a:cs typeface="MinionPro-Regular"/>
              </a:rPr>
              <a:t> </a:t>
            </a:r>
            <a:r>
              <a:rPr lang="ro-RO" sz="2800" b="1" dirty="0" err="1">
                <a:solidFill>
                  <a:srgbClr val="FF0000"/>
                </a:solidFill>
                <a:ea typeface="Calibri"/>
                <a:cs typeface="MinionPro-Regular"/>
              </a:rPr>
              <a:t>been</a:t>
            </a:r>
            <a:r>
              <a:rPr lang="ro-RO" sz="2800" b="1" dirty="0">
                <a:solidFill>
                  <a:srgbClr val="FF0000"/>
                </a:solidFill>
                <a:ea typeface="Calibri"/>
                <a:cs typeface="MinionPro-Regular"/>
              </a:rPr>
              <a:t> living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 in </a:t>
            </a:r>
            <a:r>
              <a:rPr lang="ro-RO" sz="2800" b="1" dirty="0" err="1">
                <a:solidFill>
                  <a:srgbClr val="002060"/>
                </a:solidFill>
                <a:ea typeface="Calibri"/>
                <a:cs typeface="MinionPro-Regular"/>
              </a:rPr>
              <a:t>this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 hotel </a:t>
            </a:r>
            <a:r>
              <a:rPr lang="ro-RO" sz="2800" b="1" dirty="0">
                <a:solidFill>
                  <a:srgbClr val="FF0000"/>
                </a:solidFill>
                <a:ea typeface="Calibri"/>
                <a:cs typeface="MinionPro-Regular"/>
              </a:rPr>
              <a:t>for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 2 </a:t>
            </a:r>
            <a:r>
              <a:rPr lang="ro-RO" sz="2800" b="1" dirty="0" err="1">
                <a:solidFill>
                  <a:srgbClr val="002060"/>
                </a:solidFill>
                <a:ea typeface="Calibri"/>
                <a:cs typeface="MinionPro-Regular"/>
              </a:rPr>
              <a:t>days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.</a:t>
            </a:r>
            <a:endParaRPr lang="ro-RO" sz="2800" dirty="0">
              <a:solidFill>
                <a:srgbClr val="3E3D2D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38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99171"/>
            <a:ext cx="3989103" cy="180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185" y="4437112"/>
            <a:ext cx="3989815" cy="17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3294441"/>
              </p:ext>
            </p:extLst>
          </p:nvPr>
        </p:nvGraphicFramePr>
        <p:xfrm>
          <a:off x="582185" y="764703"/>
          <a:ext cx="8094272" cy="3486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7136"/>
                <a:gridCol w="4047136"/>
              </a:tblGrid>
              <a:tr h="3600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Present Perfect</a:t>
                      </a:r>
                      <a:endParaRPr kumimoji="0" lang="ro-RO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j-ea"/>
                          <a:cs typeface="+mj-cs"/>
                        </a:rPr>
                        <a:t>Present Perfect Progressive</a:t>
                      </a:r>
                      <a:endParaRPr lang="ro-RO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4079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indicates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continuous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permanent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action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that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started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in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past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continues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happen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present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(for a </a:t>
                      </a:r>
                      <a:r>
                        <a:rPr lang="ro-RO" sz="2000" b="1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long</a:t>
                      </a:r>
                      <a:r>
                        <a:rPr lang="ro-RO" sz="20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period)</a:t>
                      </a:r>
                      <a:endParaRPr lang="ro-R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indicates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continuous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periodical</a:t>
                      </a:r>
                      <a:r>
                        <a:rPr lang="ro-RO" sz="20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action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that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started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in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past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continues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happen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present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(for a </a:t>
                      </a:r>
                      <a:r>
                        <a:rPr lang="ro-RO" sz="2000" b="1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short</a:t>
                      </a:r>
                      <a:r>
                        <a:rPr lang="ro-RO" sz="20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period)</a:t>
                      </a:r>
                      <a:endParaRPr lang="ro-R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7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They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FF000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have</a:t>
                      </a:r>
                      <a:r>
                        <a:rPr lang="ro-RO" sz="2000" b="1" dirty="0">
                          <a:solidFill>
                            <a:srgbClr val="FF000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FF000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lived</a:t>
                      </a:r>
                      <a:r>
                        <a:rPr lang="ro-RO" sz="2000" b="1" dirty="0">
                          <a:solidFill>
                            <a:srgbClr val="FF000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 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in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this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flat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since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200</a:t>
                      </a:r>
                      <a:r>
                        <a:rPr lang="ro-RO" sz="2000" b="1" dirty="0" smtClean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0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They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FF000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have</a:t>
                      </a:r>
                      <a:r>
                        <a:rPr lang="ro-RO" sz="2000" b="1" dirty="0">
                          <a:solidFill>
                            <a:srgbClr val="FF000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FF000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lived</a:t>
                      </a:r>
                      <a:r>
                        <a:rPr lang="ro-RO" sz="2000" b="1" dirty="0">
                          <a:solidFill>
                            <a:srgbClr val="FF000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 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in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this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flat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 for 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1</a:t>
                      </a:r>
                      <a:r>
                        <a:rPr lang="ro-RO" sz="2000" b="1" dirty="0" smtClean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7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years</a:t>
                      </a:r>
                      <a:r>
                        <a:rPr lang="ro-RO" sz="2000" b="1" dirty="0" smtClean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They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FF000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have</a:t>
                      </a:r>
                      <a:r>
                        <a:rPr lang="ro-RO" sz="2000" b="1" dirty="0">
                          <a:solidFill>
                            <a:srgbClr val="FF000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FF000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been</a:t>
                      </a:r>
                      <a:r>
                        <a:rPr lang="ro-RO" sz="2000" b="1" dirty="0">
                          <a:solidFill>
                            <a:srgbClr val="FF000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 living 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in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this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 hotel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since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Tues</a:t>
                      </a:r>
                      <a:r>
                        <a:rPr lang="ro-RO" sz="2000" b="1" dirty="0" err="1" smtClean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day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They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FF000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have</a:t>
                      </a:r>
                      <a:r>
                        <a:rPr lang="ro-RO" sz="2000" b="1" dirty="0">
                          <a:solidFill>
                            <a:srgbClr val="FF000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 </a:t>
                      </a:r>
                      <a:r>
                        <a:rPr lang="ro-RO" sz="2000" b="1" dirty="0" err="1">
                          <a:solidFill>
                            <a:srgbClr val="FF000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been</a:t>
                      </a:r>
                      <a:r>
                        <a:rPr lang="ro-RO" sz="2000" b="1" dirty="0">
                          <a:solidFill>
                            <a:srgbClr val="FF000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 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living in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this</a:t>
                      </a:r>
                      <a:r>
                        <a:rPr lang="ro-RO" sz="2000" b="1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 hotel for 2 </a:t>
                      </a:r>
                      <a:r>
                        <a:rPr lang="ro-RO" sz="2000" b="1" dirty="0" err="1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days</a:t>
                      </a:r>
                      <a:r>
                        <a:rPr lang="ro-RO" sz="2000" b="1" dirty="0" smtClean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alibri"/>
                          <a:cs typeface="MinionPro-Regular"/>
                        </a:rPr>
                        <a:t>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9765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Past Perfect Progressive</a:t>
            </a:r>
            <a:endParaRPr lang="ro-RO" b="1" dirty="0"/>
          </a:p>
        </p:txBody>
      </p:sp>
      <p:sp>
        <p:nvSpPr>
          <p:cNvPr id="4" name="Dreptunghi 3"/>
          <p:cNvSpPr/>
          <p:nvPr/>
        </p:nvSpPr>
        <p:spPr>
          <a:xfrm>
            <a:off x="323528" y="5373216"/>
            <a:ext cx="856895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274320">
              <a:lnSpc>
                <a:spcPct val="115000"/>
              </a:lnSpc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en-US" sz="2000" b="1" dirty="0" smtClean="0">
                <a:solidFill>
                  <a:srgbClr val="002060"/>
                </a:solidFill>
                <a:ea typeface="Calibri"/>
                <a:cs typeface="MinionPro-Regular"/>
              </a:rPr>
              <a:t>She </a:t>
            </a:r>
            <a:r>
              <a:rPr lang="ro-RO" sz="2000" b="1" dirty="0" smtClean="0">
                <a:solidFill>
                  <a:srgbClr val="FF0000"/>
                </a:solidFill>
                <a:ea typeface="Calibri"/>
                <a:cs typeface="MinionPro-Regular"/>
              </a:rPr>
              <a:t>ha</a:t>
            </a:r>
            <a:r>
              <a:rPr lang="en-US" sz="2000" b="1" dirty="0" smtClean="0">
                <a:solidFill>
                  <a:srgbClr val="FF0000"/>
                </a:solidFill>
                <a:ea typeface="Calibri"/>
                <a:cs typeface="MinionPro-Regular"/>
              </a:rPr>
              <a:t>d</a:t>
            </a:r>
            <a:r>
              <a:rPr lang="ro-RO" sz="2000" b="1" dirty="0" smtClean="0">
                <a:solidFill>
                  <a:srgbClr val="FF0000"/>
                </a:solidFill>
                <a:ea typeface="Calibri"/>
                <a:cs typeface="MinionPro-Regular"/>
              </a:rPr>
              <a:t> </a:t>
            </a:r>
            <a:r>
              <a:rPr lang="ro-RO" sz="2000" b="1" dirty="0" err="1">
                <a:solidFill>
                  <a:srgbClr val="FF0000"/>
                </a:solidFill>
                <a:ea typeface="Calibri"/>
                <a:cs typeface="MinionPro-Regular"/>
              </a:rPr>
              <a:t>been</a:t>
            </a:r>
            <a:r>
              <a:rPr lang="ro-RO" sz="2000" b="1" dirty="0">
                <a:solidFill>
                  <a:srgbClr val="FF0000"/>
                </a:solidFill>
                <a:ea typeface="Calibri"/>
                <a:cs typeface="MinionPro-Regular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a typeface="Calibri"/>
                <a:cs typeface="MinionPro-Regular"/>
              </a:rPr>
              <a:t>reading</a:t>
            </a:r>
            <a:r>
              <a:rPr lang="ro-RO" sz="2000" b="1" dirty="0" smtClean="0">
                <a:solidFill>
                  <a:srgbClr val="FF0000"/>
                </a:solidFill>
                <a:ea typeface="Calibri"/>
                <a:cs typeface="MinionPro-Regular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ea typeface="Calibri"/>
                <a:cs typeface="MinionPro-Regular"/>
              </a:rPr>
              <a:t>for 2 hours </a:t>
            </a:r>
            <a:r>
              <a:rPr lang="en-US" sz="2000" b="1" dirty="0" smtClean="0">
                <a:solidFill>
                  <a:srgbClr val="FF0000"/>
                </a:solidFill>
                <a:ea typeface="Calibri"/>
                <a:cs typeface="MinionPro-Regular"/>
              </a:rPr>
              <a:t>by </a:t>
            </a:r>
            <a:r>
              <a:rPr lang="en-US" sz="2000" b="1" dirty="0" smtClean="0">
                <a:solidFill>
                  <a:srgbClr val="002060"/>
                </a:solidFill>
                <a:ea typeface="Calibri"/>
                <a:cs typeface="MinionPro-Regular"/>
              </a:rPr>
              <a:t>6 pm yester</a:t>
            </a:r>
            <a:r>
              <a:rPr lang="ro-RO" sz="2000" b="1" dirty="0" err="1" smtClean="0">
                <a:solidFill>
                  <a:srgbClr val="002060"/>
                </a:solidFill>
                <a:ea typeface="Calibri"/>
                <a:cs typeface="MinionPro-Regular"/>
              </a:rPr>
              <a:t>day</a:t>
            </a:r>
            <a:r>
              <a:rPr lang="ro-RO" sz="2000" b="1" dirty="0">
                <a:solidFill>
                  <a:srgbClr val="002060"/>
                </a:solidFill>
                <a:ea typeface="Calibri"/>
                <a:cs typeface="MinionPro-Regular"/>
              </a:rPr>
              <a:t>.</a:t>
            </a:r>
            <a:endParaRPr lang="ro-RO" sz="2000" dirty="0">
              <a:solidFill>
                <a:srgbClr val="3E3D2D"/>
              </a:solidFill>
              <a:ea typeface="Calibri"/>
              <a:cs typeface="Times New Roman"/>
            </a:endParaRPr>
          </a:p>
          <a:p>
            <a:pPr marL="342900" indent="-274320">
              <a:lnSpc>
                <a:spcPct val="115000"/>
              </a:lnSpc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ro-RO" sz="2000" b="1" dirty="0" err="1">
                <a:solidFill>
                  <a:srgbClr val="002060"/>
                </a:solidFill>
                <a:ea typeface="Calibri"/>
                <a:cs typeface="MinionPro-Regular"/>
              </a:rPr>
              <a:t>They</a:t>
            </a:r>
            <a:r>
              <a:rPr lang="ro-RO" sz="2000" b="1" dirty="0">
                <a:solidFill>
                  <a:srgbClr val="002060"/>
                </a:solidFill>
                <a:ea typeface="Calibri"/>
                <a:cs typeface="MinionPro-Regular"/>
              </a:rPr>
              <a:t> </a:t>
            </a:r>
            <a:r>
              <a:rPr lang="ro-RO" sz="2000" b="1" dirty="0">
                <a:solidFill>
                  <a:srgbClr val="FF0000"/>
                </a:solidFill>
                <a:ea typeface="Calibri"/>
                <a:cs typeface="MinionPro-Regular"/>
              </a:rPr>
              <a:t>ha</a:t>
            </a:r>
            <a:r>
              <a:rPr lang="en-US" sz="2000" b="1" dirty="0">
                <a:solidFill>
                  <a:srgbClr val="FF0000"/>
                </a:solidFill>
                <a:ea typeface="Calibri"/>
                <a:cs typeface="MinionPro-Regular"/>
              </a:rPr>
              <a:t>d</a:t>
            </a:r>
            <a:r>
              <a:rPr lang="ro-RO" sz="2000" b="1" dirty="0">
                <a:solidFill>
                  <a:srgbClr val="FF0000"/>
                </a:solidFill>
                <a:ea typeface="Calibri"/>
                <a:cs typeface="MinionPro-Regular"/>
              </a:rPr>
              <a:t> </a:t>
            </a:r>
            <a:r>
              <a:rPr lang="ro-RO" sz="2000" b="1" dirty="0" err="1">
                <a:solidFill>
                  <a:srgbClr val="FF0000"/>
                </a:solidFill>
                <a:ea typeface="Calibri"/>
                <a:cs typeface="MinionPro-Regular"/>
              </a:rPr>
              <a:t>been</a:t>
            </a:r>
            <a:r>
              <a:rPr lang="ro-RO" sz="2000" b="1" dirty="0">
                <a:solidFill>
                  <a:srgbClr val="FF0000"/>
                </a:solidFill>
                <a:ea typeface="Calibri"/>
                <a:cs typeface="MinionPro-Regular"/>
              </a:rPr>
              <a:t> </a:t>
            </a:r>
            <a:r>
              <a:rPr lang="en-US" sz="2000" b="1" dirty="0">
                <a:solidFill>
                  <a:srgbClr val="FF0000"/>
                </a:solidFill>
                <a:ea typeface="Calibri"/>
                <a:cs typeface="MinionPro-Regular"/>
              </a:rPr>
              <a:t>reading</a:t>
            </a:r>
            <a:r>
              <a:rPr lang="ro-RO" sz="2000" b="1" dirty="0">
                <a:solidFill>
                  <a:srgbClr val="FF0000"/>
                </a:solidFill>
                <a:ea typeface="Calibri"/>
                <a:cs typeface="MinionPro-Regular"/>
              </a:rPr>
              <a:t> </a:t>
            </a:r>
            <a:r>
              <a:rPr lang="en-US" sz="2000" b="1" dirty="0">
                <a:solidFill>
                  <a:srgbClr val="002060"/>
                </a:solidFill>
                <a:ea typeface="Calibri"/>
                <a:cs typeface="MinionPro-Regular"/>
              </a:rPr>
              <a:t>for 2 hours </a:t>
            </a:r>
            <a:r>
              <a:rPr lang="en-US" sz="2000" b="1" dirty="0" smtClean="0">
                <a:solidFill>
                  <a:srgbClr val="FF0000"/>
                </a:solidFill>
                <a:ea typeface="Calibri"/>
                <a:cs typeface="MinionPro-Regular"/>
              </a:rPr>
              <a:t>before</a:t>
            </a:r>
            <a:r>
              <a:rPr lang="en-US" sz="2000" b="1" dirty="0" smtClean="0">
                <a:solidFill>
                  <a:srgbClr val="002060"/>
                </a:solidFill>
                <a:ea typeface="Calibri"/>
                <a:cs typeface="MinionPro-Regular"/>
              </a:rPr>
              <a:t> her mother came home</a:t>
            </a:r>
            <a:r>
              <a:rPr lang="ro-RO" sz="2000" b="1" dirty="0" smtClean="0">
                <a:solidFill>
                  <a:srgbClr val="002060"/>
                </a:solidFill>
                <a:ea typeface="Calibri"/>
                <a:cs typeface="MinionPro-Regular"/>
              </a:rPr>
              <a:t>.</a:t>
            </a:r>
            <a:endParaRPr lang="ro-RO" sz="2000" dirty="0">
              <a:solidFill>
                <a:srgbClr val="3E3D2D"/>
              </a:solidFill>
              <a:ea typeface="Calibri"/>
              <a:cs typeface="Times New Roman"/>
            </a:endParaRPr>
          </a:p>
        </p:txBody>
      </p:sp>
      <p:pic>
        <p:nvPicPr>
          <p:cNvPr id="9218" name="Picture 2" descr="C:\Users\User\Desktop\Folder nou\past-perfect-continuous-tens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09" t="17526" r="5794"/>
          <a:stretch/>
        </p:blipFill>
        <p:spPr bwMode="auto">
          <a:xfrm>
            <a:off x="1352808" y="2284423"/>
            <a:ext cx="6531559" cy="308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reptunghi 2"/>
          <p:cNvSpPr/>
          <p:nvPr/>
        </p:nvSpPr>
        <p:spPr>
          <a:xfrm>
            <a:off x="539551" y="1268760"/>
            <a:ext cx="78488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</a:rPr>
              <a:t>We use the Past Perfect Progressive to show an action that started in the past and continued up until another time or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another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action </a:t>
            </a:r>
            <a:r>
              <a:rPr lang="en-US" sz="2000" b="1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</a:rPr>
              <a:t>in the past.</a:t>
            </a:r>
            <a:endParaRPr lang="ro-RO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9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Future Perfect Progressive</a:t>
            </a:r>
            <a:endParaRPr lang="ro-RO" b="1" dirty="0"/>
          </a:p>
        </p:txBody>
      </p:sp>
      <p:sp>
        <p:nvSpPr>
          <p:cNvPr id="4" name="Dreptunghi 3"/>
          <p:cNvSpPr/>
          <p:nvPr/>
        </p:nvSpPr>
        <p:spPr>
          <a:xfrm>
            <a:off x="323529" y="5373216"/>
            <a:ext cx="8208912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274320">
              <a:lnSpc>
                <a:spcPct val="115000"/>
              </a:lnSpc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en-US" sz="2000" b="1" dirty="0">
                <a:solidFill>
                  <a:srgbClr val="002060"/>
                </a:solidFill>
                <a:ea typeface="Calibri"/>
                <a:cs typeface="MinionPro-Regular"/>
              </a:rPr>
              <a:t>She </a:t>
            </a:r>
            <a:r>
              <a:rPr lang="en-US" sz="2000" b="1" dirty="0" smtClean="0">
                <a:solidFill>
                  <a:srgbClr val="FF0000"/>
                </a:solidFill>
                <a:ea typeface="Calibri"/>
                <a:cs typeface="MinionPro-Regular"/>
              </a:rPr>
              <a:t>will</a:t>
            </a:r>
            <a:r>
              <a:rPr lang="en-US" sz="2000" b="1" dirty="0" smtClean="0">
                <a:solidFill>
                  <a:srgbClr val="002060"/>
                </a:solidFill>
                <a:ea typeface="Calibri"/>
                <a:cs typeface="MinionPro-Regular"/>
              </a:rPr>
              <a:t> </a:t>
            </a:r>
            <a:r>
              <a:rPr lang="ro-RO" sz="2000" b="1" dirty="0" smtClean="0">
                <a:solidFill>
                  <a:srgbClr val="FF0000"/>
                </a:solidFill>
                <a:ea typeface="Calibri"/>
                <a:cs typeface="MinionPro-Regular"/>
              </a:rPr>
              <a:t>ha</a:t>
            </a:r>
            <a:r>
              <a:rPr lang="en-US" sz="2000" b="1" dirty="0" err="1" smtClean="0">
                <a:solidFill>
                  <a:srgbClr val="FF0000"/>
                </a:solidFill>
                <a:ea typeface="Calibri"/>
                <a:cs typeface="MinionPro-Regular"/>
              </a:rPr>
              <a:t>ve</a:t>
            </a:r>
            <a:r>
              <a:rPr lang="ro-RO" sz="2000" b="1" dirty="0" smtClean="0">
                <a:solidFill>
                  <a:srgbClr val="FF0000"/>
                </a:solidFill>
                <a:ea typeface="Calibri"/>
                <a:cs typeface="MinionPro-Regular"/>
              </a:rPr>
              <a:t> </a:t>
            </a:r>
            <a:r>
              <a:rPr lang="ro-RO" sz="2000" b="1" dirty="0" err="1">
                <a:solidFill>
                  <a:srgbClr val="FF0000"/>
                </a:solidFill>
                <a:ea typeface="Calibri"/>
                <a:cs typeface="MinionPro-Regular"/>
              </a:rPr>
              <a:t>been</a:t>
            </a:r>
            <a:r>
              <a:rPr lang="ro-RO" sz="2000" b="1" dirty="0">
                <a:solidFill>
                  <a:srgbClr val="FF0000"/>
                </a:solidFill>
                <a:ea typeface="Calibri"/>
                <a:cs typeface="MinionPro-Regular"/>
              </a:rPr>
              <a:t> </a:t>
            </a:r>
            <a:r>
              <a:rPr lang="en-US" sz="2000" b="1" dirty="0">
                <a:solidFill>
                  <a:srgbClr val="FF0000"/>
                </a:solidFill>
                <a:ea typeface="Calibri"/>
                <a:cs typeface="MinionPro-Regular"/>
              </a:rPr>
              <a:t>reading</a:t>
            </a:r>
            <a:r>
              <a:rPr lang="ro-RO" sz="2000" b="1" dirty="0">
                <a:solidFill>
                  <a:srgbClr val="FF0000"/>
                </a:solidFill>
                <a:ea typeface="Calibri"/>
                <a:cs typeface="MinionPro-Regular"/>
              </a:rPr>
              <a:t> </a:t>
            </a:r>
            <a:r>
              <a:rPr lang="en-US" sz="2000" b="1" dirty="0">
                <a:solidFill>
                  <a:srgbClr val="002060"/>
                </a:solidFill>
                <a:ea typeface="Calibri"/>
                <a:cs typeface="MinionPro-Regular"/>
              </a:rPr>
              <a:t>for 2 hours </a:t>
            </a:r>
            <a:r>
              <a:rPr lang="en-US" sz="2000" b="1" dirty="0">
                <a:solidFill>
                  <a:srgbClr val="FF0000"/>
                </a:solidFill>
                <a:ea typeface="Calibri"/>
                <a:cs typeface="MinionPro-Regular"/>
              </a:rPr>
              <a:t>by </a:t>
            </a:r>
            <a:r>
              <a:rPr lang="en-US" sz="2000" b="1" dirty="0">
                <a:solidFill>
                  <a:srgbClr val="002060"/>
                </a:solidFill>
                <a:ea typeface="Calibri"/>
                <a:cs typeface="MinionPro-Regular"/>
              </a:rPr>
              <a:t>6 pm </a:t>
            </a:r>
            <a:r>
              <a:rPr lang="en-US" sz="2000" b="1" dirty="0" smtClean="0">
                <a:solidFill>
                  <a:srgbClr val="002060"/>
                </a:solidFill>
                <a:ea typeface="Calibri"/>
                <a:cs typeface="MinionPro-Regular"/>
              </a:rPr>
              <a:t>tomorrow</a:t>
            </a:r>
            <a:r>
              <a:rPr lang="ro-RO" sz="2000" b="1" dirty="0" smtClean="0">
                <a:solidFill>
                  <a:srgbClr val="002060"/>
                </a:solidFill>
                <a:ea typeface="Calibri"/>
                <a:cs typeface="MinionPro-Regular"/>
              </a:rPr>
              <a:t>.</a:t>
            </a:r>
            <a:endParaRPr lang="ro-RO" sz="2000" dirty="0">
              <a:solidFill>
                <a:srgbClr val="3E3D2D"/>
              </a:solidFill>
              <a:ea typeface="Calibri"/>
              <a:cs typeface="Times New Roman"/>
            </a:endParaRPr>
          </a:p>
          <a:p>
            <a:pPr marL="342900" indent="-274320">
              <a:lnSpc>
                <a:spcPct val="115000"/>
              </a:lnSpc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en-US" sz="2000" b="1" dirty="0" smtClean="0">
                <a:solidFill>
                  <a:srgbClr val="002060"/>
                </a:solidFill>
                <a:ea typeface="Calibri"/>
                <a:cs typeface="MinionPro-Regular"/>
              </a:rPr>
              <a:t>S</a:t>
            </a:r>
            <a:r>
              <a:rPr lang="ro-RO" sz="2000" b="1" dirty="0" smtClean="0">
                <a:solidFill>
                  <a:srgbClr val="002060"/>
                </a:solidFill>
                <a:ea typeface="Calibri"/>
                <a:cs typeface="MinionPro-Regular"/>
              </a:rPr>
              <a:t>he</a:t>
            </a:r>
            <a:r>
              <a:rPr lang="en-US" sz="2000" b="1" smtClean="0">
                <a:solidFill>
                  <a:srgbClr val="002060"/>
                </a:solidFill>
                <a:ea typeface="Calibri"/>
                <a:cs typeface="MinionPro-Regular"/>
              </a:rPr>
              <a:t> </a:t>
            </a:r>
            <a:r>
              <a:rPr lang="en-US" sz="2000" b="1" smtClean="0">
                <a:solidFill>
                  <a:srgbClr val="FF0000"/>
                </a:solidFill>
                <a:ea typeface="Calibri"/>
                <a:cs typeface="MinionPro-Regular"/>
              </a:rPr>
              <a:t>will</a:t>
            </a:r>
            <a:r>
              <a:rPr lang="en-US" sz="2000" b="1" smtClean="0">
                <a:solidFill>
                  <a:srgbClr val="002060"/>
                </a:solidFill>
                <a:ea typeface="Calibri"/>
                <a:cs typeface="MinionPro-Regular"/>
              </a:rPr>
              <a:t> </a:t>
            </a:r>
            <a:r>
              <a:rPr lang="ro-RO" sz="2000" b="1" dirty="0">
                <a:solidFill>
                  <a:srgbClr val="FF0000"/>
                </a:solidFill>
                <a:ea typeface="Calibri"/>
                <a:cs typeface="MinionPro-Regular"/>
              </a:rPr>
              <a:t>ha</a:t>
            </a:r>
            <a:r>
              <a:rPr lang="en-US" sz="2000" b="1" dirty="0" err="1">
                <a:solidFill>
                  <a:srgbClr val="FF0000"/>
                </a:solidFill>
                <a:ea typeface="Calibri"/>
                <a:cs typeface="MinionPro-Regular"/>
              </a:rPr>
              <a:t>ve</a:t>
            </a:r>
            <a:r>
              <a:rPr lang="ro-RO" sz="2000" b="1" dirty="0">
                <a:solidFill>
                  <a:srgbClr val="FF0000"/>
                </a:solidFill>
                <a:ea typeface="Calibri"/>
                <a:cs typeface="MinionPro-Regular"/>
              </a:rPr>
              <a:t> </a:t>
            </a:r>
            <a:r>
              <a:rPr lang="ro-RO" sz="2000" b="1" dirty="0" err="1">
                <a:solidFill>
                  <a:srgbClr val="FF0000"/>
                </a:solidFill>
                <a:ea typeface="Calibri"/>
                <a:cs typeface="MinionPro-Regular"/>
              </a:rPr>
              <a:t>been</a:t>
            </a:r>
            <a:r>
              <a:rPr lang="ro-RO" sz="2000" b="1" dirty="0">
                <a:solidFill>
                  <a:srgbClr val="FF0000"/>
                </a:solidFill>
                <a:ea typeface="Calibri"/>
                <a:cs typeface="MinionPro-Regular"/>
              </a:rPr>
              <a:t> </a:t>
            </a:r>
            <a:r>
              <a:rPr lang="en-US" sz="2000" b="1" dirty="0">
                <a:solidFill>
                  <a:srgbClr val="FF0000"/>
                </a:solidFill>
                <a:ea typeface="Calibri"/>
                <a:cs typeface="MinionPro-Regular"/>
              </a:rPr>
              <a:t>reading</a:t>
            </a:r>
            <a:r>
              <a:rPr lang="ro-RO" sz="2000" b="1" dirty="0">
                <a:solidFill>
                  <a:srgbClr val="FF0000"/>
                </a:solidFill>
                <a:ea typeface="Calibri"/>
                <a:cs typeface="MinionPro-Regular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ea typeface="Calibri"/>
                <a:cs typeface="MinionPro-Regular"/>
              </a:rPr>
              <a:t>for </a:t>
            </a:r>
            <a:r>
              <a:rPr lang="en-US" sz="2000" b="1" dirty="0">
                <a:solidFill>
                  <a:srgbClr val="002060"/>
                </a:solidFill>
                <a:ea typeface="Calibri"/>
                <a:cs typeface="MinionPro-Regular"/>
              </a:rPr>
              <a:t>2 hours </a:t>
            </a:r>
            <a:r>
              <a:rPr lang="en-US" sz="2000" b="1" dirty="0">
                <a:solidFill>
                  <a:srgbClr val="FF0000"/>
                </a:solidFill>
                <a:ea typeface="Calibri"/>
                <a:cs typeface="MinionPro-Regular"/>
              </a:rPr>
              <a:t>before</a:t>
            </a:r>
            <a:r>
              <a:rPr lang="en-US" sz="2000" b="1" dirty="0">
                <a:solidFill>
                  <a:srgbClr val="002060"/>
                </a:solidFill>
                <a:ea typeface="Calibri"/>
                <a:cs typeface="MinionPro-Regular"/>
              </a:rPr>
              <a:t> her mother </a:t>
            </a:r>
            <a:r>
              <a:rPr lang="en-US" sz="2000" b="1" dirty="0" smtClean="0">
                <a:solidFill>
                  <a:srgbClr val="002060"/>
                </a:solidFill>
                <a:ea typeface="Calibri"/>
                <a:cs typeface="MinionPro-Regular"/>
              </a:rPr>
              <a:t>comes </a:t>
            </a:r>
            <a:r>
              <a:rPr lang="en-US" sz="2000" b="1" dirty="0">
                <a:solidFill>
                  <a:srgbClr val="002060"/>
                </a:solidFill>
                <a:ea typeface="Calibri"/>
                <a:cs typeface="MinionPro-Regular"/>
              </a:rPr>
              <a:t>home</a:t>
            </a:r>
            <a:r>
              <a:rPr lang="ro-RO" sz="2000" b="1" dirty="0">
                <a:solidFill>
                  <a:srgbClr val="002060"/>
                </a:solidFill>
                <a:ea typeface="Calibri"/>
                <a:cs typeface="MinionPro-Regular"/>
              </a:rPr>
              <a:t>.</a:t>
            </a:r>
            <a:endParaRPr lang="ro-RO" sz="2000" dirty="0">
              <a:solidFill>
                <a:srgbClr val="3E3D2D"/>
              </a:solidFill>
              <a:ea typeface="Calibri"/>
              <a:cs typeface="Times New Roman"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539551" y="1776591"/>
            <a:ext cx="78488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94C600">
                    <a:lumMod val="50000"/>
                  </a:srgbClr>
                </a:solidFill>
              </a:rPr>
              <a:t>We use the </a:t>
            </a:r>
            <a:r>
              <a:rPr lang="en-US" sz="2000" b="1" dirty="0" smtClean="0">
                <a:solidFill>
                  <a:srgbClr val="94C600">
                    <a:lumMod val="50000"/>
                  </a:srgbClr>
                </a:solidFill>
              </a:rPr>
              <a:t>Future Perfect </a:t>
            </a:r>
            <a:r>
              <a:rPr lang="en-US" sz="2000" b="1" dirty="0">
                <a:solidFill>
                  <a:srgbClr val="94C600">
                    <a:lumMod val="50000"/>
                  </a:srgbClr>
                </a:solidFill>
              </a:rPr>
              <a:t>Progressive to show an action that </a:t>
            </a:r>
            <a:r>
              <a:rPr lang="en-US" sz="2000" b="1" dirty="0" smtClean="0">
                <a:solidFill>
                  <a:srgbClr val="94C600">
                    <a:lumMod val="50000"/>
                  </a:srgbClr>
                </a:solidFill>
              </a:rPr>
              <a:t>will start </a:t>
            </a:r>
            <a:r>
              <a:rPr lang="en-US" sz="2000" b="1" dirty="0">
                <a:solidFill>
                  <a:srgbClr val="94C600">
                    <a:lumMod val="50000"/>
                  </a:srgbClr>
                </a:solidFill>
              </a:rPr>
              <a:t>in the </a:t>
            </a:r>
            <a:r>
              <a:rPr lang="en-US" sz="2000" b="1" dirty="0" smtClean="0">
                <a:solidFill>
                  <a:srgbClr val="94C600">
                    <a:lumMod val="50000"/>
                  </a:srgbClr>
                </a:solidFill>
              </a:rPr>
              <a:t>future and will continue </a:t>
            </a:r>
            <a:r>
              <a:rPr lang="en-US" sz="2000" b="1" dirty="0">
                <a:solidFill>
                  <a:srgbClr val="94C600">
                    <a:lumMod val="50000"/>
                  </a:srgbClr>
                </a:solidFill>
              </a:rPr>
              <a:t>up until another time or another  action in the </a:t>
            </a:r>
            <a:r>
              <a:rPr lang="en-US" sz="2000" b="1" dirty="0" smtClean="0">
                <a:solidFill>
                  <a:srgbClr val="94C600">
                    <a:lumMod val="50000"/>
                  </a:srgbClr>
                </a:solidFill>
              </a:rPr>
              <a:t>future.</a:t>
            </a:r>
            <a:endParaRPr lang="ro-RO" sz="2000" b="1" dirty="0">
              <a:solidFill>
                <a:srgbClr val="94C600">
                  <a:lumMod val="50000"/>
                </a:srgbClr>
              </a:solidFill>
            </a:endParaRPr>
          </a:p>
        </p:txBody>
      </p:sp>
      <p:sp>
        <p:nvSpPr>
          <p:cNvPr id="5" name="Dreptunghi 4"/>
          <p:cNvSpPr/>
          <p:nvPr/>
        </p:nvSpPr>
        <p:spPr>
          <a:xfrm>
            <a:off x="2104753" y="1162926"/>
            <a:ext cx="5006499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3200" b="1" dirty="0" err="1">
                <a:solidFill>
                  <a:srgbClr val="FF0000"/>
                </a:solidFill>
                <a:ea typeface="Calibri"/>
                <a:cs typeface="MinionPro-Regular"/>
              </a:rPr>
              <a:t>will</a:t>
            </a:r>
            <a:r>
              <a:rPr lang="ro-RO" sz="3200" b="1" dirty="0">
                <a:solidFill>
                  <a:srgbClr val="FF0000"/>
                </a:solidFill>
                <a:ea typeface="Calibri"/>
                <a:cs typeface="MinionPro-Regular"/>
              </a:rPr>
              <a:t> + </a:t>
            </a:r>
            <a:r>
              <a:rPr lang="ro-RO" sz="3200" b="1" dirty="0" err="1">
                <a:solidFill>
                  <a:srgbClr val="FF0000"/>
                </a:solidFill>
                <a:ea typeface="Calibri"/>
                <a:cs typeface="MinionPro-Regular"/>
              </a:rPr>
              <a:t>have</a:t>
            </a:r>
            <a:r>
              <a:rPr lang="ro-RO" sz="3200" b="1" dirty="0">
                <a:solidFill>
                  <a:srgbClr val="FF0000"/>
                </a:solidFill>
                <a:ea typeface="Calibri"/>
                <a:cs typeface="MinionPro-Regular"/>
              </a:rPr>
              <a:t> </a:t>
            </a:r>
            <a:r>
              <a:rPr lang="ro-RO" sz="3200" b="1" dirty="0" err="1">
                <a:solidFill>
                  <a:srgbClr val="FF0000"/>
                </a:solidFill>
                <a:ea typeface="Calibri"/>
                <a:cs typeface="MinionPro-Regular"/>
              </a:rPr>
              <a:t>been</a:t>
            </a:r>
            <a:r>
              <a:rPr lang="ro-RO" sz="3200" b="1" dirty="0">
                <a:solidFill>
                  <a:srgbClr val="FF0000"/>
                </a:solidFill>
                <a:ea typeface="Calibri"/>
                <a:cs typeface="MinionPro-Regular"/>
              </a:rPr>
              <a:t> + </a:t>
            </a:r>
            <a:r>
              <a:rPr lang="ro-RO" sz="3200" b="1" dirty="0" err="1">
                <a:solidFill>
                  <a:srgbClr val="FF0000"/>
                </a:solidFill>
                <a:ea typeface="Calibri"/>
                <a:cs typeface="MinionPro-Regular"/>
              </a:rPr>
              <a:t>V-ing</a:t>
            </a:r>
            <a:endParaRPr lang="ro-RO" sz="32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92254"/>
            <a:ext cx="5904656" cy="258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7543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Compare the verbs in the sentences, name the tenses: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I </a:t>
            </a:r>
            <a:r>
              <a:rPr lang="en-US" sz="3000" b="1" dirty="0" smtClean="0">
                <a:solidFill>
                  <a:srgbClr val="FF0000"/>
                </a:solidFill>
              </a:rPr>
              <a:t>have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</a:rPr>
              <a:t>done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 my homework.</a:t>
            </a:r>
          </a:p>
          <a:p>
            <a:pPr lvl="0" algn="just">
              <a:buClr>
                <a:srgbClr val="94C600"/>
              </a:buClr>
            </a:pP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I </a:t>
            </a:r>
            <a:r>
              <a:rPr lang="en-US" sz="3000" b="1" dirty="0" smtClean="0">
                <a:solidFill>
                  <a:srgbClr val="FF0000"/>
                </a:solidFill>
              </a:rPr>
              <a:t>had done 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my 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homework </a:t>
            </a:r>
            <a:r>
              <a:rPr lang="en-US" sz="3000" b="1" dirty="0" smtClean="0">
                <a:solidFill>
                  <a:srgbClr val="FF0000"/>
                </a:solidFill>
              </a:rPr>
              <a:t>by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 8:15 pm yesterday.</a:t>
            </a:r>
          </a:p>
          <a:p>
            <a:pPr lvl="0" algn="just">
              <a:buClr>
                <a:srgbClr val="94C600"/>
              </a:buClr>
            </a:pP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I </a:t>
            </a:r>
            <a:r>
              <a:rPr lang="en-US" sz="3000" b="1" dirty="0">
                <a:solidFill>
                  <a:srgbClr val="FF0000"/>
                </a:solidFill>
              </a:rPr>
              <a:t>had done 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my homework </a:t>
            </a:r>
            <a:r>
              <a:rPr lang="en-US" sz="3000" b="1" dirty="0" smtClean="0">
                <a:solidFill>
                  <a:srgbClr val="FF0000"/>
                </a:solidFill>
              </a:rPr>
              <a:t>before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 mother </a:t>
            </a:r>
            <a:r>
              <a:rPr lang="en-US" sz="3000" b="1" u="sng" dirty="0" smtClean="0">
                <a:solidFill>
                  <a:schemeClr val="accent1">
                    <a:lumMod val="50000"/>
                  </a:schemeClr>
                </a:solidFill>
              </a:rPr>
              <a:t>came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 home.</a:t>
            </a:r>
            <a:endParaRPr lang="en-US" sz="30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Clr>
                <a:srgbClr val="94C600"/>
              </a:buClr>
            </a:pP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I </a:t>
            </a:r>
            <a:r>
              <a:rPr lang="en-US" sz="3000" b="1" dirty="0" smtClean="0">
                <a:solidFill>
                  <a:srgbClr val="FF0000"/>
                </a:solidFill>
              </a:rPr>
              <a:t>will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</a:rPr>
              <a:t>have done 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my homework </a:t>
            </a:r>
            <a:r>
              <a:rPr lang="en-US" sz="3000" b="1" dirty="0">
                <a:solidFill>
                  <a:srgbClr val="FF0000"/>
                </a:solidFill>
              </a:rPr>
              <a:t>by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7 pm 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tomorrow.</a:t>
            </a:r>
          </a:p>
          <a:p>
            <a:pPr lvl="0" algn="just">
              <a:buClr>
                <a:srgbClr val="94C600"/>
              </a:buClr>
            </a:pPr>
            <a:r>
              <a:rPr lang="en-US" sz="3000" b="1" dirty="0">
                <a:solidFill>
                  <a:srgbClr val="94C600">
                    <a:lumMod val="50000"/>
                  </a:srgbClr>
                </a:solidFill>
              </a:rPr>
              <a:t>I </a:t>
            </a:r>
            <a:r>
              <a:rPr lang="en-US" sz="3000" b="1" dirty="0">
                <a:solidFill>
                  <a:srgbClr val="FF0000"/>
                </a:solidFill>
              </a:rPr>
              <a:t>will</a:t>
            </a:r>
            <a:r>
              <a:rPr lang="en-US" sz="3000" b="1" dirty="0">
                <a:solidFill>
                  <a:srgbClr val="94C600">
                    <a:lumMod val="50000"/>
                  </a:srgbClr>
                </a:solidFill>
              </a:rPr>
              <a:t> </a:t>
            </a:r>
            <a:r>
              <a:rPr lang="en-US" sz="3000" b="1" dirty="0">
                <a:solidFill>
                  <a:srgbClr val="FF0000"/>
                </a:solidFill>
              </a:rPr>
              <a:t>have done </a:t>
            </a:r>
            <a:r>
              <a:rPr lang="en-US" sz="3000" b="1" dirty="0">
                <a:solidFill>
                  <a:srgbClr val="94C600">
                    <a:lumMod val="50000"/>
                  </a:srgbClr>
                </a:solidFill>
              </a:rPr>
              <a:t>my homework </a:t>
            </a:r>
            <a:r>
              <a:rPr lang="en-US" sz="3000" b="1" dirty="0" smtClean="0">
                <a:solidFill>
                  <a:srgbClr val="FF0000"/>
                </a:solidFill>
              </a:rPr>
              <a:t>before</a:t>
            </a:r>
            <a:r>
              <a:rPr lang="en-US" sz="3000" b="1" dirty="0" smtClean="0">
                <a:solidFill>
                  <a:srgbClr val="94C600">
                    <a:lumMod val="50000"/>
                  </a:srgbClr>
                </a:solidFill>
              </a:rPr>
              <a:t> mother </a:t>
            </a:r>
            <a:r>
              <a:rPr lang="en-US" sz="3000" b="1" u="sng" dirty="0" smtClean="0">
                <a:solidFill>
                  <a:srgbClr val="94C600">
                    <a:lumMod val="50000"/>
                  </a:srgbClr>
                </a:solidFill>
              </a:rPr>
              <a:t>comes</a:t>
            </a:r>
            <a:r>
              <a:rPr lang="en-US" sz="3000" b="1" dirty="0" smtClean="0">
                <a:solidFill>
                  <a:srgbClr val="94C600">
                    <a:lumMod val="50000"/>
                  </a:srgbClr>
                </a:solidFill>
              </a:rPr>
              <a:t> home.</a:t>
            </a:r>
            <a:endParaRPr lang="en-US" sz="3000" b="1" dirty="0">
              <a:solidFill>
                <a:srgbClr val="94C600">
                  <a:lumMod val="50000"/>
                </a:srgbClr>
              </a:solidFill>
            </a:endParaRPr>
          </a:p>
          <a:p>
            <a:pPr lvl="0" algn="just">
              <a:buClr>
                <a:srgbClr val="94C600"/>
              </a:buClr>
            </a:pP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800" dirty="0" smtClean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23790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Present Perfect</a:t>
            </a:r>
            <a:endParaRPr lang="ro-RO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5633" r="30864"/>
          <a:stretch/>
        </p:blipFill>
        <p:spPr bwMode="auto">
          <a:xfrm>
            <a:off x="1736990" y="3414484"/>
            <a:ext cx="5526004" cy="1879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reptunghi 4"/>
          <p:cNvSpPr/>
          <p:nvPr/>
        </p:nvSpPr>
        <p:spPr>
          <a:xfrm>
            <a:off x="1889956" y="5456257"/>
            <a:ext cx="53640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lvl="0" algn="just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n-US" sz="3000" b="1" dirty="0">
                <a:solidFill>
                  <a:srgbClr val="94C600">
                    <a:lumMod val="50000"/>
                  </a:srgbClr>
                </a:solidFill>
              </a:rPr>
              <a:t>I </a:t>
            </a:r>
            <a:r>
              <a:rPr lang="en-US" sz="3000" b="1" dirty="0">
                <a:solidFill>
                  <a:srgbClr val="FF0000"/>
                </a:solidFill>
              </a:rPr>
              <a:t>have</a:t>
            </a:r>
            <a:r>
              <a:rPr lang="en-US" sz="3000" b="1" dirty="0">
                <a:solidFill>
                  <a:srgbClr val="94C600">
                    <a:lumMod val="50000"/>
                  </a:srgbClr>
                </a:solidFill>
              </a:rPr>
              <a:t> </a:t>
            </a:r>
            <a:r>
              <a:rPr lang="en-US" sz="3000" b="1" dirty="0">
                <a:solidFill>
                  <a:srgbClr val="FF0000"/>
                </a:solidFill>
              </a:rPr>
              <a:t>done</a:t>
            </a:r>
            <a:r>
              <a:rPr lang="en-US" sz="3000" b="1" dirty="0">
                <a:solidFill>
                  <a:srgbClr val="94C600">
                    <a:lumMod val="50000"/>
                  </a:srgbClr>
                </a:solidFill>
              </a:rPr>
              <a:t> </a:t>
            </a:r>
            <a:r>
              <a:rPr lang="en-US" sz="3000" b="1" dirty="0" smtClean="0">
                <a:solidFill>
                  <a:srgbClr val="94C600">
                    <a:lumMod val="50000"/>
                  </a:srgbClr>
                </a:solidFill>
              </a:rPr>
              <a:t>my </a:t>
            </a:r>
            <a:r>
              <a:rPr lang="en-US" sz="3000" b="1" dirty="0">
                <a:solidFill>
                  <a:srgbClr val="94C600">
                    <a:lumMod val="50000"/>
                  </a:srgbClr>
                </a:solidFill>
              </a:rPr>
              <a:t>homework.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40768"/>
            <a:ext cx="446449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reptunghi 5"/>
          <p:cNvSpPr/>
          <p:nvPr/>
        </p:nvSpPr>
        <p:spPr>
          <a:xfrm>
            <a:off x="755576" y="1844824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0" i="0" dirty="0" smtClean="0">
                <a:solidFill>
                  <a:srgbClr val="002060"/>
                </a:solidFill>
                <a:effectLst/>
                <a:latin typeface="Open Sans"/>
              </a:rPr>
              <a:t>The Present Perfect is used to indicate a link between the present and the past. The time of the action is </a:t>
            </a:r>
            <a:r>
              <a:rPr lang="en-US" sz="2400" b="1" i="0" dirty="0" smtClean="0">
                <a:solidFill>
                  <a:srgbClr val="002060"/>
                </a:solidFill>
                <a:effectLst/>
                <a:latin typeface="Open Sans"/>
              </a:rPr>
              <a:t>before now but not specified</a:t>
            </a:r>
            <a:r>
              <a:rPr lang="en-US" sz="2400" b="0" i="0" dirty="0" smtClean="0">
                <a:solidFill>
                  <a:srgbClr val="002060"/>
                </a:solidFill>
                <a:effectLst/>
                <a:latin typeface="Open Sans"/>
              </a:rPr>
              <a:t>, and we are often more interested in the </a:t>
            </a:r>
            <a:r>
              <a:rPr lang="en-US" sz="2400" b="1" i="0" dirty="0" smtClean="0">
                <a:solidFill>
                  <a:srgbClr val="002060"/>
                </a:solidFill>
                <a:effectLst/>
                <a:latin typeface="Open Sans"/>
              </a:rPr>
              <a:t>result</a:t>
            </a:r>
            <a:r>
              <a:rPr lang="en-US" sz="2400" b="0" i="0" dirty="0" smtClean="0">
                <a:solidFill>
                  <a:srgbClr val="002060"/>
                </a:solidFill>
                <a:effectLst/>
                <a:latin typeface="Open Sans"/>
              </a:rPr>
              <a:t> than in the action itself.</a:t>
            </a:r>
            <a:endParaRPr lang="ro-RO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89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47564" y="116632"/>
            <a:ext cx="7992888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More cases to use Present Perfect</a:t>
            </a:r>
            <a:endParaRPr lang="ro-RO" b="1" dirty="0"/>
          </a:p>
        </p:txBody>
      </p:sp>
      <p:pic>
        <p:nvPicPr>
          <p:cNvPr id="1027" name="Picture 3" descr="C:\Users\User\Desktop\Folder nou\PRESPERF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8496944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004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-884588" y="-99392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/>
              <a:t>Past Perfect</a:t>
            </a:r>
            <a:endParaRPr lang="ro-RO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546" t="18188" r="2135" b="18526"/>
          <a:stretch/>
        </p:blipFill>
        <p:spPr bwMode="auto">
          <a:xfrm>
            <a:off x="472302" y="3703326"/>
            <a:ext cx="8177692" cy="1745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reptunghi 3"/>
          <p:cNvSpPr/>
          <p:nvPr/>
        </p:nvSpPr>
        <p:spPr>
          <a:xfrm>
            <a:off x="611560" y="5448999"/>
            <a:ext cx="80336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lvl="0" algn="just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n-US" sz="3000" b="1" dirty="0">
                <a:solidFill>
                  <a:srgbClr val="94C600">
                    <a:lumMod val="50000"/>
                  </a:srgbClr>
                </a:solidFill>
              </a:rPr>
              <a:t>I </a:t>
            </a:r>
            <a:r>
              <a:rPr lang="en-US" sz="3000" b="1" dirty="0">
                <a:solidFill>
                  <a:srgbClr val="FF0000"/>
                </a:solidFill>
              </a:rPr>
              <a:t>had done </a:t>
            </a:r>
            <a:r>
              <a:rPr lang="en-US" sz="3000" b="1" dirty="0">
                <a:solidFill>
                  <a:srgbClr val="94C600">
                    <a:lumMod val="50000"/>
                  </a:srgbClr>
                </a:solidFill>
              </a:rPr>
              <a:t>my homework </a:t>
            </a:r>
            <a:r>
              <a:rPr lang="en-US" sz="3000" b="1" dirty="0">
                <a:solidFill>
                  <a:srgbClr val="FF0000"/>
                </a:solidFill>
              </a:rPr>
              <a:t>by</a:t>
            </a:r>
            <a:r>
              <a:rPr lang="en-US" sz="3000" b="1" dirty="0">
                <a:solidFill>
                  <a:srgbClr val="94C600">
                    <a:lumMod val="50000"/>
                  </a:srgbClr>
                </a:solidFill>
              </a:rPr>
              <a:t> 8:15 pm yesterday.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766" y="1478390"/>
            <a:ext cx="7704856" cy="108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ăgeată în sus 5"/>
          <p:cNvSpPr/>
          <p:nvPr/>
        </p:nvSpPr>
        <p:spPr>
          <a:xfrm>
            <a:off x="1452108" y="3284984"/>
            <a:ext cx="360040" cy="4183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3427"/>
          <a:stretch/>
        </p:blipFill>
        <p:spPr bwMode="auto">
          <a:xfrm>
            <a:off x="971600" y="2564903"/>
            <a:ext cx="1951709" cy="707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reptunghi 6"/>
          <p:cNvSpPr/>
          <p:nvPr/>
        </p:nvSpPr>
        <p:spPr>
          <a:xfrm>
            <a:off x="2339752" y="963929"/>
            <a:ext cx="3888432" cy="648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had + past participle</a:t>
            </a:r>
            <a:endParaRPr lang="ro-RO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828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/>
              <a:t>Past Perfect</a:t>
            </a:r>
            <a:endParaRPr lang="ro-RO" b="1" dirty="0"/>
          </a:p>
        </p:txBody>
      </p:sp>
      <p:sp>
        <p:nvSpPr>
          <p:cNvPr id="4" name="Dreptunghi 3"/>
          <p:cNvSpPr/>
          <p:nvPr/>
        </p:nvSpPr>
        <p:spPr>
          <a:xfrm>
            <a:off x="611560" y="1904969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 Rounded MT Bold" pitchFamily="34" charset="0"/>
              </a:rPr>
              <a:t>Past Perfect  is also used to make it clear that one action happened before another one both in the past.</a:t>
            </a:r>
            <a:endParaRPr lang="ro-RO" sz="2400" dirty="0">
              <a:latin typeface="Arial Rounded MT Bold" pitchFamily="34" charset="0"/>
            </a:endParaRPr>
          </a:p>
        </p:txBody>
      </p:sp>
      <p:sp>
        <p:nvSpPr>
          <p:cNvPr id="6" name="Dreptunghi 5"/>
          <p:cNvSpPr/>
          <p:nvPr/>
        </p:nvSpPr>
        <p:spPr>
          <a:xfrm>
            <a:off x="611560" y="5085184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lvl="0" algn="just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n-US" sz="3000" b="1" dirty="0">
                <a:solidFill>
                  <a:srgbClr val="94C600">
                    <a:lumMod val="50000"/>
                  </a:srgbClr>
                </a:solidFill>
              </a:rPr>
              <a:t>I </a:t>
            </a:r>
            <a:r>
              <a:rPr lang="en-US" sz="3000" b="1" dirty="0">
                <a:solidFill>
                  <a:srgbClr val="FF0000"/>
                </a:solidFill>
              </a:rPr>
              <a:t>had done </a:t>
            </a:r>
            <a:r>
              <a:rPr lang="en-US" sz="3000" b="1" dirty="0">
                <a:solidFill>
                  <a:srgbClr val="94C600">
                    <a:lumMod val="50000"/>
                  </a:srgbClr>
                </a:solidFill>
              </a:rPr>
              <a:t>my homework </a:t>
            </a:r>
            <a:r>
              <a:rPr lang="en-US" sz="3000" b="1" dirty="0">
                <a:solidFill>
                  <a:srgbClr val="FF0000"/>
                </a:solidFill>
              </a:rPr>
              <a:t>before</a:t>
            </a:r>
            <a:r>
              <a:rPr lang="en-US" sz="3000" b="1" dirty="0">
                <a:solidFill>
                  <a:srgbClr val="94C600">
                    <a:lumMod val="50000"/>
                  </a:srgbClr>
                </a:solidFill>
              </a:rPr>
              <a:t> mother </a:t>
            </a:r>
            <a:r>
              <a:rPr lang="en-US" sz="3000" b="1" u="sng" dirty="0">
                <a:solidFill>
                  <a:srgbClr val="94C600">
                    <a:lumMod val="50000"/>
                  </a:srgbClr>
                </a:solidFill>
              </a:rPr>
              <a:t>came</a:t>
            </a:r>
            <a:r>
              <a:rPr lang="en-US" sz="3000" b="1" dirty="0">
                <a:solidFill>
                  <a:srgbClr val="94C600">
                    <a:lumMod val="50000"/>
                  </a:srgbClr>
                </a:solidFill>
              </a:rPr>
              <a:t> home.</a:t>
            </a:r>
          </a:p>
        </p:txBody>
      </p:sp>
      <p:grpSp>
        <p:nvGrpSpPr>
          <p:cNvPr id="8" name="Grupare 7"/>
          <p:cNvGrpSpPr/>
          <p:nvPr/>
        </p:nvGrpSpPr>
        <p:grpSpPr>
          <a:xfrm>
            <a:off x="467544" y="2636912"/>
            <a:ext cx="8208912" cy="2250652"/>
            <a:chOff x="467544" y="2636912"/>
            <a:chExt cx="8208912" cy="2250652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2636912"/>
              <a:ext cx="8208912" cy="22506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Dreptunghi 6"/>
            <p:cNvSpPr/>
            <p:nvPr/>
          </p:nvSpPr>
          <p:spPr>
            <a:xfrm>
              <a:off x="1259632" y="2636912"/>
              <a:ext cx="4099520" cy="8640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7163" y="2780928"/>
            <a:ext cx="1957387" cy="71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068960"/>
            <a:ext cx="6192687" cy="368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reptunghi 14"/>
          <p:cNvSpPr/>
          <p:nvPr/>
        </p:nvSpPr>
        <p:spPr>
          <a:xfrm>
            <a:off x="2627784" y="1242477"/>
            <a:ext cx="3888432" cy="648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had + past participle</a:t>
            </a:r>
            <a:endParaRPr lang="ro-RO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828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116026" y="116632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/>
              <a:t>Future Perfect</a:t>
            </a:r>
            <a:endParaRPr lang="ro-RO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7704856" cy="1153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5071"/>
          <a:stretch/>
        </p:blipFill>
        <p:spPr bwMode="auto">
          <a:xfrm>
            <a:off x="586229" y="1177908"/>
            <a:ext cx="8028384" cy="1523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reptunghi 2"/>
          <p:cNvSpPr/>
          <p:nvPr/>
        </p:nvSpPr>
        <p:spPr>
          <a:xfrm>
            <a:off x="598894" y="5373216"/>
            <a:ext cx="80030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lvl="0" algn="just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n-US" sz="3000" b="1" dirty="0">
                <a:solidFill>
                  <a:srgbClr val="94C600">
                    <a:lumMod val="50000"/>
                  </a:srgbClr>
                </a:solidFill>
              </a:rPr>
              <a:t>I will </a:t>
            </a:r>
            <a:r>
              <a:rPr lang="en-US" sz="3000" b="1" dirty="0">
                <a:solidFill>
                  <a:srgbClr val="FF0000"/>
                </a:solidFill>
              </a:rPr>
              <a:t>have done </a:t>
            </a:r>
            <a:r>
              <a:rPr lang="en-US" sz="3000" b="1" dirty="0">
                <a:solidFill>
                  <a:srgbClr val="94C600">
                    <a:lumMod val="50000"/>
                  </a:srgbClr>
                </a:solidFill>
              </a:rPr>
              <a:t>my homework </a:t>
            </a:r>
            <a:r>
              <a:rPr lang="en-US" sz="3000" b="1" dirty="0">
                <a:solidFill>
                  <a:srgbClr val="FF0000"/>
                </a:solidFill>
              </a:rPr>
              <a:t>by</a:t>
            </a:r>
            <a:r>
              <a:rPr lang="en-US" sz="3000" b="1" dirty="0">
                <a:solidFill>
                  <a:srgbClr val="94C600">
                    <a:lumMod val="50000"/>
                  </a:srgbClr>
                </a:solidFill>
              </a:rPr>
              <a:t> 7 pm tomorrow.</a:t>
            </a:r>
          </a:p>
        </p:txBody>
      </p:sp>
      <p:grpSp>
        <p:nvGrpSpPr>
          <p:cNvPr id="7" name="Grupare 6"/>
          <p:cNvGrpSpPr/>
          <p:nvPr/>
        </p:nvGrpSpPr>
        <p:grpSpPr>
          <a:xfrm>
            <a:off x="586230" y="3140968"/>
            <a:ext cx="8015718" cy="2232248"/>
            <a:chOff x="755576" y="3140968"/>
            <a:chExt cx="7846371" cy="2232248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3140968"/>
              <a:ext cx="7846371" cy="2232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Dreptunghi 4"/>
            <p:cNvSpPr/>
            <p:nvPr/>
          </p:nvSpPr>
          <p:spPr>
            <a:xfrm>
              <a:off x="4139952" y="3356992"/>
              <a:ext cx="4320480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sp>
        <p:nvSpPr>
          <p:cNvPr id="8" name="Dreptunghi 7"/>
          <p:cNvSpPr/>
          <p:nvPr/>
        </p:nvSpPr>
        <p:spPr>
          <a:xfrm>
            <a:off x="4932040" y="4837731"/>
            <a:ext cx="784189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4F6228"/>
                </a:solidFill>
                <a:effectLst/>
                <a:latin typeface="Century"/>
                <a:ea typeface="Calibri"/>
                <a:cs typeface="Calibri"/>
              </a:rPr>
              <a:t>6:40</a:t>
            </a:r>
            <a:endParaRPr lang="ro-RO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Dreptunghi 14"/>
          <p:cNvSpPr/>
          <p:nvPr/>
        </p:nvSpPr>
        <p:spPr>
          <a:xfrm>
            <a:off x="7499061" y="4812369"/>
            <a:ext cx="784189" cy="4889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4F6228"/>
                </a:solidFill>
                <a:effectLst/>
                <a:latin typeface="Century"/>
                <a:ea typeface="Calibri"/>
                <a:cs typeface="Calibri"/>
              </a:rPr>
              <a:t>7:00</a:t>
            </a:r>
            <a:endParaRPr lang="ro-RO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Săgeată în sus 8"/>
          <p:cNvSpPr/>
          <p:nvPr/>
        </p:nvSpPr>
        <p:spPr>
          <a:xfrm>
            <a:off x="5134158" y="3501008"/>
            <a:ext cx="373945" cy="40279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Dreptunghi 9"/>
          <p:cNvSpPr/>
          <p:nvPr/>
        </p:nvSpPr>
        <p:spPr>
          <a:xfrm>
            <a:off x="4350892" y="2771578"/>
            <a:ext cx="231442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4F6228"/>
                </a:solidFill>
                <a:effectLst/>
                <a:latin typeface="Century"/>
                <a:ea typeface="Calibri"/>
                <a:cs typeface="Calibri"/>
              </a:rPr>
              <a:t>I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entury"/>
                <a:ea typeface="Calibri"/>
                <a:cs typeface="Calibri"/>
              </a:rPr>
              <a:t>will finish </a:t>
            </a:r>
            <a:r>
              <a:rPr lang="en-US" b="1" dirty="0" smtClean="0">
                <a:solidFill>
                  <a:srgbClr val="4F6228"/>
                </a:solidFill>
                <a:effectLst/>
                <a:latin typeface="Century"/>
                <a:ea typeface="Calibri"/>
                <a:cs typeface="Calibri"/>
              </a:rPr>
              <a:t>doing</a:t>
            </a:r>
            <a:endParaRPr lang="ro-RO" sz="12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4F6228"/>
                </a:solidFill>
                <a:effectLst/>
                <a:latin typeface="Century"/>
                <a:ea typeface="Calibri"/>
                <a:cs typeface="Calibri"/>
              </a:rPr>
              <a:t>my homework.</a:t>
            </a:r>
            <a:endParaRPr lang="ro-RO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Dreptunghi 18"/>
          <p:cNvSpPr/>
          <p:nvPr/>
        </p:nvSpPr>
        <p:spPr>
          <a:xfrm>
            <a:off x="483839" y="3579765"/>
            <a:ext cx="3302613" cy="648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Will have + past participle</a:t>
            </a:r>
            <a:endParaRPr lang="ro-RO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137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116026" y="116632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/>
              <a:t>Future Perfect</a:t>
            </a:r>
            <a:endParaRPr lang="ro-RO" b="1" dirty="0"/>
          </a:p>
        </p:txBody>
      </p:sp>
      <p:grpSp>
        <p:nvGrpSpPr>
          <p:cNvPr id="7" name="Grupare 6"/>
          <p:cNvGrpSpPr/>
          <p:nvPr/>
        </p:nvGrpSpPr>
        <p:grpSpPr>
          <a:xfrm>
            <a:off x="586230" y="3140968"/>
            <a:ext cx="8015718" cy="2232248"/>
            <a:chOff x="755576" y="3140968"/>
            <a:chExt cx="7846371" cy="2232248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3140968"/>
              <a:ext cx="7846371" cy="2232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Dreptunghi 4"/>
            <p:cNvSpPr/>
            <p:nvPr/>
          </p:nvSpPr>
          <p:spPr>
            <a:xfrm>
              <a:off x="4139952" y="3356992"/>
              <a:ext cx="4320480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>
                <a:solidFill>
                  <a:prstClr val="white"/>
                </a:solidFill>
              </a:endParaRPr>
            </a:p>
          </p:txBody>
        </p:sp>
      </p:grpSp>
      <p:sp>
        <p:nvSpPr>
          <p:cNvPr id="8" name="Dreptunghi 7"/>
          <p:cNvSpPr/>
          <p:nvPr/>
        </p:nvSpPr>
        <p:spPr>
          <a:xfrm>
            <a:off x="4932040" y="4837731"/>
            <a:ext cx="784189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b="1" dirty="0">
                <a:solidFill>
                  <a:srgbClr val="4F6228"/>
                </a:solidFill>
                <a:latin typeface="Century"/>
                <a:ea typeface="Calibri"/>
                <a:cs typeface="Calibri"/>
              </a:rPr>
              <a:t>6:40</a:t>
            </a:r>
            <a:endParaRPr lang="ro-RO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Dreptunghi 14"/>
          <p:cNvSpPr/>
          <p:nvPr/>
        </p:nvSpPr>
        <p:spPr>
          <a:xfrm>
            <a:off x="7499061" y="4812369"/>
            <a:ext cx="784189" cy="4889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b="1" dirty="0">
                <a:solidFill>
                  <a:srgbClr val="4F6228"/>
                </a:solidFill>
                <a:latin typeface="Century"/>
                <a:ea typeface="Calibri"/>
                <a:cs typeface="Calibri"/>
              </a:rPr>
              <a:t>7:00</a:t>
            </a:r>
            <a:endParaRPr lang="ro-RO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9" name="Săgeată în sus 8"/>
          <p:cNvSpPr/>
          <p:nvPr/>
        </p:nvSpPr>
        <p:spPr>
          <a:xfrm>
            <a:off x="5134158" y="3501008"/>
            <a:ext cx="373945" cy="40279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white"/>
              </a:solidFill>
            </a:endParaRPr>
          </a:p>
        </p:txBody>
      </p:sp>
      <p:sp>
        <p:nvSpPr>
          <p:cNvPr id="10" name="Dreptunghi 9"/>
          <p:cNvSpPr/>
          <p:nvPr/>
        </p:nvSpPr>
        <p:spPr>
          <a:xfrm>
            <a:off x="4350892" y="2771578"/>
            <a:ext cx="231442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solidFill>
                  <a:srgbClr val="4F6228"/>
                </a:solidFill>
                <a:latin typeface="Century"/>
                <a:ea typeface="Calibri"/>
                <a:cs typeface="Calibri"/>
              </a:rPr>
              <a:t>I </a:t>
            </a:r>
            <a:r>
              <a:rPr lang="en-US" b="1" dirty="0">
                <a:solidFill>
                  <a:srgbClr val="FF0000"/>
                </a:solidFill>
                <a:latin typeface="Century"/>
                <a:ea typeface="Calibri"/>
                <a:cs typeface="Calibri"/>
              </a:rPr>
              <a:t>will finish </a:t>
            </a:r>
            <a:r>
              <a:rPr lang="en-US" b="1" dirty="0">
                <a:solidFill>
                  <a:srgbClr val="4F6228"/>
                </a:solidFill>
                <a:latin typeface="Century"/>
                <a:ea typeface="Calibri"/>
                <a:cs typeface="Calibri"/>
              </a:rPr>
              <a:t>doing</a:t>
            </a:r>
            <a:endParaRPr lang="ro-RO" sz="12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rgbClr val="4F6228"/>
                </a:solidFill>
                <a:latin typeface="Century"/>
                <a:ea typeface="Calibri"/>
                <a:cs typeface="Calibri"/>
              </a:rPr>
              <a:t>my homework.</a:t>
            </a:r>
            <a:endParaRPr lang="ro-RO" sz="12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6412" y="1221054"/>
            <a:ext cx="7167635" cy="1550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reptunghi 3"/>
          <p:cNvSpPr/>
          <p:nvPr/>
        </p:nvSpPr>
        <p:spPr>
          <a:xfrm>
            <a:off x="658514" y="5386410"/>
            <a:ext cx="79434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lvl="0" algn="just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n-US" sz="3000" b="1" dirty="0">
                <a:solidFill>
                  <a:srgbClr val="94C600">
                    <a:lumMod val="50000"/>
                  </a:srgbClr>
                </a:solidFill>
              </a:rPr>
              <a:t>I will </a:t>
            </a:r>
            <a:r>
              <a:rPr lang="en-US" sz="3000" b="1" dirty="0">
                <a:solidFill>
                  <a:srgbClr val="FF0000"/>
                </a:solidFill>
              </a:rPr>
              <a:t>have done </a:t>
            </a:r>
            <a:r>
              <a:rPr lang="en-US" sz="3000" b="1" dirty="0">
                <a:solidFill>
                  <a:srgbClr val="94C600">
                    <a:lumMod val="50000"/>
                  </a:srgbClr>
                </a:solidFill>
              </a:rPr>
              <a:t>my homework before mother </a:t>
            </a:r>
            <a:r>
              <a:rPr lang="en-US" sz="3000" b="1" u="sng" dirty="0">
                <a:solidFill>
                  <a:srgbClr val="94C600">
                    <a:lumMod val="50000"/>
                  </a:srgbClr>
                </a:solidFill>
              </a:rPr>
              <a:t>comes</a:t>
            </a:r>
            <a:r>
              <a:rPr lang="en-US" sz="3000" b="1" dirty="0">
                <a:solidFill>
                  <a:srgbClr val="94C600">
                    <a:lumMod val="50000"/>
                  </a:srgbClr>
                </a:solidFill>
              </a:rPr>
              <a:t> home.</a:t>
            </a:r>
          </a:p>
        </p:txBody>
      </p:sp>
      <p:sp>
        <p:nvSpPr>
          <p:cNvPr id="6" name="Dreptunghi 5"/>
          <p:cNvSpPr/>
          <p:nvPr/>
        </p:nvSpPr>
        <p:spPr>
          <a:xfrm>
            <a:off x="6897463" y="2776253"/>
            <a:ext cx="156592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4F6228"/>
                </a:solidFill>
                <a:effectLst/>
                <a:latin typeface="Century"/>
                <a:ea typeface="Calibri"/>
                <a:cs typeface="Calibri"/>
              </a:rPr>
              <a:t>Mother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entury"/>
                <a:ea typeface="Calibri"/>
                <a:cs typeface="Calibri"/>
              </a:rPr>
              <a:t>will </a:t>
            </a:r>
            <a:endParaRPr lang="ro-RO" sz="12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Century"/>
                <a:ea typeface="Calibri"/>
                <a:cs typeface="Calibri"/>
              </a:rPr>
              <a:t>arrive </a:t>
            </a:r>
            <a:r>
              <a:rPr lang="en-US" b="1" dirty="0" smtClean="0">
                <a:solidFill>
                  <a:srgbClr val="4F6228"/>
                </a:solidFill>
                <a:effectLst/>
                <a:latin typeface="Century"/>
                <a:ea typeface="Calibri"/>
                <a:cs typeface="Calibri"/>
              </a:rPr>
              <a:t>home.</a:t>
            </a:r>
            <a:endParaRPr lang="ro-RO" sz="12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9061" y="3505683"/>
            <a:ext cx="4333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Dreptunghi 16"/>
          <p:cNvSpPr/>
          <p:nvPr/>
        </p:nvSpPr>
        <p:spPr>
          <a:xfrm>
            <a:off x="483839" y="3579765"/>
            <a:ext cx="3302613" cy="648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Will have + past participle</a:t>
            </a:r>
            <a:endParaRPr lang="ro-RO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10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Compare the verbs in the sentences, name the tense:</a:t>
            </a:r>
            <a:endParaRPr lang="ro-RO" dirty="0"/>
          </a:p>
        </p:txBody>
      </p:sp>
      <p:sp>
        <p:nvSpPr>
          <p:cNvPr id="4" name="Substituent conținut 3"/>
          <p:cNvSpPr>
            <a:spLocks noGrp="1"/>
          </p:cNvSpPr>
          <p:nvPr>
            <p:ph idx="1"/>
          </p:nvPr>
        </p:nvSpPr>
        <p:spPr>
          <a:xfrm>
            <a:off x="683568" y="2323652"/>
            <a:ext cx="7848872" cy="350897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800" b="1" dirty="0" err="1">
                <a:solidFill>
                  <a:srgbClr val="002060"/>
                </a:solidFill>
                <a:ea typeface="Calibri"/>
                <a:cs typeface="MinionPro-Regular"/>
              </a:rPr>
              <a:t>They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 </a:t>
            </a:r>
            <a:r>
              <a:rPr lang="ro-RO" sz="2800" b="1" dirty="0" err="1">
                <a:solidFill>
                  <a:srgbClr val="FF0000"/>
                </a:solidFill>
                <a:ea typeface="Calibri"/>
                <a:cs typeface="MinionPro-Regular"/>
              </a:rPr>
              <a:t>have</a:t>
            </a:r>
            <a:r>
              <a:rPr lang="ro-RO" sz="2800" b="1" dirty="0">
                <a:solidFill>
                  <a:srgbClr val="FF0000"/>
                </a:solidFill>
                <a:ea typeface="Calibri"/>
                <a:cs typeface="MinionPro-Regular"/>
              </a:rPr>
              <a:t> </a:t>
            </a:r>
            <a:r>
              <a:rPr lang="ro-RO" sz="2800" b="1" dirty="0" err="1">
                <a:solidFill>
                  <a:srgbClr val="FF0000"/>
                </a:solidFill>
                <a:ea typeface="Calibri"/>
                <a:cs typeface="MinionPro-Regular"/>
              </a:rPr>
              <a:t>lived</a:t>
            </a:r>
            <a:r>
              <a:rPr lang="ro-RO" sz="2800" b="1" dirty="0">
                <a:solidFill>
                  <a:srgbClr val="FF0000"/>
                </a:solidFill>
                <a:ea typeface="Calibri"/>
                <a:cs typeface="MinionPro-Regular"/>
              </a:rPr>
              <a:t> 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in </a:t>
            </a:r>
            <a:r>
              <a:rPr lang="ro-RO" sz="2800" b="1" dirty="0" err="1">
                <a:solidFill>
                  <a:srgbClr val="002060"/>
                </a:solidFill>
                <a:ea typeface="Calibri"/>
                <a:cs typeface="MinionPro-Regular"/>
              </a:rPr>
              <a:t>this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 </a:t>
            </a:r>
            <a:r>
              <a:rPr lang="ro-RO" sz="2800" b="1" dirty="0" err="1">
                <a:solidFill>
                  <a:srgbClr val="002060"/>
                </a:solidFill>
                <a:ea typeface="Calibri"/>
                <a:cs typeface="MinionPro-Regular"/>
              </a:rPr>
              <a:t>flat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 </a:t>
            </a:r>
            <a:r>
              <a:rPr lang="ro-RO" sz="2800" b="1" dirty="0" err="1">
                <a:solidFill>
                  <a:srgbClr val="002060"/>
                </a:solidFill>
                <a:ea typeface="Calibri"/>
                <a:cs typeface="MinionPro-Regular"/>
              </a:rPr>
              <a:t>since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a typeface="Calibri"/>
                <a:cs typeface="MinionPro-Regular"/>
              </a:rPr>
              <a:t>200</a:t>
            </a:r>
            <a:r>
              <a:rPr lang="ro-RO" sz="2800" b="1" dirty="0" smtClean="0">
                <a:solidFill>
                  <a:srgbClr val="002060"/>
                </a:solidFill>
                <a:ea typeface="Calibri"/>
                <a:cs typeface="MinionPro-Regular"/>
              </a:rPr>
              <a:t>0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.</a:t>
            </a:r>
            <a:endParaRPr lang="ro-RO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800" b="1" dirty="0" err="1">
                <a:solidFill>
                  <a:srgbClr val="002060"/>
                </a:solidFill>
                <a:ea typeface="Calibri"/>
                <a:cs typeface="MinionPro-Regular"/>
              </a:rPr>
              <a:t>They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 </a:t>
            </a:r>
            <a:r>
              <a:rPr lang="ro-RO" sz="2800" b="1" dirty="0" err="1">
                <a:solidFill>
                  <a:srgbClr val="FF0000"/>
                </a:solidFill>
                <a:ea typeface="Calibri"/>
                <a:cs typeface="MinionPro-Regular"/>
              </a:rPr>
              <a:t>have</a:t>
            </a:r>
            <a:r>
              <a:rPr lang="ro-RO" sz="2800" b="1" dirty="0">
                <a:solidFill>
                  <a:srgbClr val="FF0000"/>
                </a:solidFill>
                <a:ea typeface="Calibri"/>
                <a:cs typeface="MinionPro-Regular"/>
              </a:rPr>
              <a:t> </a:t>
            </a:r>
            <a:r>
              <a:rPr lang="ro-RO" sz="2800" b="1" dirty="0" err="1">
                <a:solidFill>
                  <a:srgbClr val="FF0000"/>
                </a:solidFill>
                <a:ea typeface="Calibri"/>
                <a:cs typeface="MinionPro-Regular"/>
              </a:rPr>
              <a:t>lived</a:t>
            </a:r>
            <a:r>
              <a:rPr lang="ro-RO" sz="2800" b="1" dirty="0">
                <a:solidFill>
                  <a:srgbClr val="FF0000"/>
                </a:solidFill>
                <a:ea typeface="Calibri"/>
                <a:cs typeface="MinionPro-Regular"/>
              </a:rPr>
              <a:t> 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in </a:t>
            </a:r>
            <a:r>
              <a:rPr lang="ro-RO" sz="2800" b="1" dirty="0" err="1">
                <a:solidFill>
                  <a:srgbClr val="002060"/>
                </a:solidFill>
                <a:ea typeface="Calibri"/>
                <a:cs typeface="MinionPro-Regular"/>
              </a:rPr>
              <a:t>this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 </a:t>
            </a:r>
            <a:r>
              <a:rPr lang="ro-RO" sz="2800" b="1" dirty="0" err="1">
                <a:solidFill>
                  <a:srgbClr val="002060"/>
                </a:solidFill>
                <a:ea typeface="Calibri"/>
                <a:cs typeface="MinionPro-Regular"/>
              </a:rPr>
              <a:t>flat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 for </a:t>
            </a:r>
            <a:r>
              <a:rPr lang="en-US" sz="2800" b="1" dirty="0" smtClean="0">
                <a:solidFill>
                  <a:srgbClr val="002060"/>
                </a:solidFill>
                <a:ea typeface="Calibri"/>
                <a:cs typeface="MinionPro-Regular"/>
              </a:rPr>
              <a:t>1</a:t>
            </a:r>
            <a:r>
              <a:rPr lang="ro-RO" sz="2800" b="1" dirty="0" smtClean="0">
                <a:solidFill>
                  <a:srgbClr val="002060"/>
                </a:solidFill>
                <a:ea typeface="Calibri"/>
                <a:cs typeface="MinionPro-Regular"/>
              </a:rPr>
              <a:t>7 </a:t>
            </a:r>
            <a:r>
              <a:rPr lang="ro-RO" sz="2800" b="1" dirty="0" err="1">
                <a:solidFill>
                  <a:srgbClr val="002060"/>
                </a:solidFill>
                <a:ea typeface="Calibri"/>
                <a:cs typeface="MinionPro-Regular"/>
              </a:rPr>
              <a:t>years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.</a:t>
            </a:r>
            <a:endParaRPr lang="ro-RO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800" b="1" dirty="0" err="1">
                <a:solidFill>
                  <a:srgbClr val="002060"/>
                </a:solidFill>
                <a:ea typeface="Calibri"/>
                <a:cs typeface="MinionPro-Regular"/>
              </a:rPr>
              <a:t>They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 </a:t>
            </a:r>
            <a:r>
              <a:rPr lang="ro-RO" sz="2800" b="1" dirty="0" err="1">
                <a:solidFill>
                  <a:srgbClr val="FF0000"/>
                </a:solidFill>
                <a:ea typeface="Calibri"/>
                <a:cs typeface="MinionPro-Regular"/>
              </a:rPr>
              <a:t>have</a:t>
            </a:r>
            <a:r>
              <a:rPr lang="ro-RO" sz="2800" b="1" dirty="0">
                <a:solidFill>
                  <a:srgbClr val="FF0000"/>
                </a:solidFill>
                <a:ea typeface="Calibri"/>
                <a:cs typeface="MinionPro-Regular"/>
              </a:rPr>
              <a:t> </a:t>
            </a:r>
            <a:r>
              <a:rPr lang="ro-RO" sz="2800" b="1" dirty="0" err="1">
                <a:solidFill>
                  <a:srgbClr val="FF0000"/>
                </a:solidFill>
                <a:ea typeface="Calibri"/>
                <a:cs typeface="MinionPro-Regular"/>
              </a:rPr>
              <a:t>been</a:t>
            </a:r>
            <a:r>
              <a:rPr lang="ro-RO" sz="2800" b="1" dirty="0">
                <a:solidFill>
                  <a:srgbClr val="FF0000"/>
                </a:solidFill>
                <a:ea typeface="Calibri"/>
                <a:cs typeface="MinionPro-Regular"/>
              </a:rPr>
              <a:t> living 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in </a:t>
            </a:r>
            <a:r>
              <a:rPr lang="ro-RO" sz="2800" b="1" dirty="0" err="1">
                <a:solidFill>
                  <a:srgbClr val="002060"/>
                </a:solidFill>
                <a:ea typeface="Calibri"/>
                <a:cs typeface="MinionPro-Regular"/>
              </a:rPr>
              <a:t>this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 hotel </a:t>
            </a:r>
            <a:r>
              <a:rPr lang="ro-RO" sz="2800" b="1" dirty="0" err="1">
                <a:solidFill>
                  <a:srgbClr val="002060"/>
                </a:solidFill>
                <a:ea typeface="Calibri"/>
                <a:cs typeface="MinionPro-Regular"/>
              </a:rPr>
              <a:t>since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a typeface="Calibri"/>
                <a:cs typeface="MinionPro-Regular"/>
              </a:rPr>
              <a:t>Tues</a:t>
            </a:r>
            <a:r>
              <a:rPr lang="ro-RO" sz="2800" b="1" dirty="0" err="1" smtClean="0">
                <a:solidFill>
                  <a:srgbClr val="002060"/>
                </a:solidFill>
                <a:ea typeface="Calibri"/>
                <a:cs typeface="MinionPro-Regular"/>
              </a:rPr>
              <a:t>day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.</a:t>
            </a:r>
            <a:endParaRPr lang="ro-RO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800" b="1" dirty="0" err="1">
                <a:solidFill>
                  <a:srgbClr val="002060"/>
                </a:solidFill>
                <a:ea typeface="Calibri"/>
                <a:cs typeface="MinionPro-Regular"/>
              </a:rPr>
              <a:t>They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 </a:t>
            </a:r>
            <a:r>
              <a:rPr lang="ro-RO" sz="2800" b="1" dirty="0" err="1">
                <a:solidFill>
                  <a:srgbClr val="FF0000"/>
                </a:solidFill>
                <a:ea typeface="Calibri"/>
                <a:cs typeface="MinionPro-Regular"/>
              </a:rPr>
              <a:t>have</a:t>
            </a:r>
            <a:r>
              <a:rPr lang="ro-RO" sz="2800" b="1" dirty="0">
                <a:solidFill>
                  <a:srgbClr val="FF0000"/>
                </a:solidFill>
                <a:ea typeface="Calibri"/>
                <a:cs typeface="MinionPro-Regular"/>
              </a:rPr>
              <a:t> </a:t>
            </a:r>
            <a:r>
              <a:rPr lang="ro-RO" sz="2800" b="1" dirty="0" err="1">
                <a:solidFill>
                  <a:srgbClr val="FF0000"/>
                </a:solidFill>
                <a:ea typeface="Calibri"/>
                <a:cs typeface="MinionPro-Regular"/>
              </a:rPr>
              <a:t>been</a:t>
            </a:r>
            <a:r>
              <a:rPr lang="ro-RO" sz="2800" b="1" dirty="0">
                <a:solidFill>
                  <a:srgbClr val="FF0000"/>
                </a:solidFill>
                <a:ea typeface="Calibri"/>
                <a:cs typeface="MinionPro-Regular"/>
              </a:rPr>
              <a:t> living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 in </a:t>
            </a:r>
            <a:r>
              <a:rPr lang="ro-RO" sz="2800" b="1" dirty="0" err="1">
                <a:solidFill>
                  <a:srgbClr val="002060"/>
                </a:solidFill>
                <a:ea typeface="Calibri"/>
                <a:cs typeface="MinionPro-Regular"/>
              </a:rPr>
              <a:t>this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 hotel for 2 </a:t>
            </a:r>
            <a:r>
              <a:rPr lang="ro-RO" sz="2800" b="1" dirty="0" err="1">
                <a:solidFill>
                  <a:srgbClr val="002060"/>
                </a:solidFill>
                <a:ea typeface="Calibri"/>
                <a:cs typeface="MinionPro-Regular"/>
              </a:rPr>
              <a:t>days</a:t>
            </a:r>
            <a:r>
              <a:rPr lang="ro-RO" sz="2800" b="1" dirty="0">
                <a:solidFill>
                  <a:srgbClr val="002060"/>
                </a:solidFill>
                <a:ea typeface="Calibri"/>
                <a:cs typeface="MinionPro-Regular"/>
              </a:rPr>
              <a:t>.</a:t>
            </a:r>
            <a:endParaRPr lang="ro-RO" sz="2800" dirty="0">
              <a:latin typeface="Calibri"/>
              <a:ea typeface="Calibri"/>
              <a:cs typeface="Times New Roman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132640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407</TotalTime>
  <Words>527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Austin</vt:lpstr>
      <vt:lpstr>Perfect tenses: Present Perfect, Past Perfect and Future Perfect.</vt:lpstr>
      <vt:lpstr>Compare the verbs in the sentences, name the tenses:</vt:lpstr>
      <vt:lpstr>Present Perfect</vt:lpstr>
      <vt:lpstr>More cases to use Present Perfect</vt:lpstr>
      <vt:lpstr>Past Perfect</vt:lpstr>
      <vt:lpstr>Past Perfect</vt:lpstr>
      <vt:lpstr>Future Perfect</vt:lpstr>
      <vt:lpstr>Future Perfect</vt:lpstr>
      <vt:lpstr>Compare the verbs in the sentences, name the tense:</vt:lpstr>
      <vt:lpstr>Present Perfect Progressive</vt:lpstr>
      <vt:lpstr>Слайд 11</vt:lpstr>
      <vt:lpstr>Past Perfect Progressive</vt:lpstr>
      <vt:lpstr>Future Perfect Progressive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Perfect tenses: Present Perfect, Past Perfect and Future Perfect.</dc:title>
  <dc:creator>User</dc:creator>
  <cp:lastModifiedBy>Admin</cp:lastModifiedBy>
  <cp:revision>25</cp:revision>
  <dcterms:created xsi:type="dcterms:W3CDTF">2018-01-20T09:01:39Z</dcterms:created>
  <dcterms:modified xsi:type="dcterms:W3CDTF">2019-04-20T08:42:46Z</dcterms:modified>
</cp:coreProperties>
</file>