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9"/>
  </p:notesMasterIdLst>
  <p:sldIdLst>
    <p:sldId id="263" r:id="rId4"/>
    <p:sldId id="264" r:id="rId5"/>
    <p:sldId id="266" r:id="rId6"/>
    <p:sldId id="277" r:id="rId7"/>
    <p:sldId id="267" r:id="rId8"/>
    <p:sldId id="279" r:id="rId9"/>
    <p:sldId id="270" r:id="rId10"/>
    <p:sldId id="280" r:id="rId11"/>
    <p:sldId id="281" r:id="rId12"/>
    <p:sldId id="284" r:id="rId13"/>
    <p:sldId id="282" r:id="rId14"/>
    <p:sldId id="286" r:id="rId15"/>
    <p:sldId id="287" r:id="rId16"/>
    <p:sldId id="288" r:id="rId17"/>
    <p:sldId id="285" r:id="rId18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6B3B7-653B-47DB-ADD6-C0D1C99D4143}" type="datetimeFigureOut">
              <a:rPr lang="ro-RO" smtClean="0"/>
              <a:pPr/>
              <a:t>29.04.2020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C950-C227-4B2F-8D80-313062249072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377093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/>
            <a:fld id="{2AA526F6-7E00-472F-9A24-E88A0E190BC4}" type="slidenum">
              <a:rPr lang="en-US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C950-C227-4B2F-8D80-313062249072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58F6F-B5BD-4079-894B-4E0EADE34B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818485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0A00-9B86-4464-A76D-C4A88E45F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4877227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8EF7D-4313-4288-B517-7167CE5624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6470106"/>
      </p:ext>
    </p:extLst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81D956-8BB7-4278-9A01-441D7BE3D6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247797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4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74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Faceţi clic pentru editarea stilului de subtitlu al coordonatorului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E7E82B-6E72-4CBC-88A1-F81D74C030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Se face clic pentru editare stil titlu Coordonator</a:t>
            </a:r>
          </a:p>
        </p:txBody>
      </p:sp>
    </p:spTree>
    <p:extLst>
      <p:ext uri="{BB962C8B-B14F-4D97-AF65-F5344CB8AC3E}">
        <p14:creationId xmlns="" xmlns:p14="http://schemas.microsoft.com/office/powerpoint/2010/main" val="357359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6B8B-326C-40A4-AA5A-1AB3FE85E9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316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B672-1F6A-41E2-A30E-E9AF8A2F63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173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DCB0-4BDA-42EB-B0C1-C839A88732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34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CDCD-FCC7-4E2C-8F21-320D61A31A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007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D40E0-0C4A-4727-A8F5-875A71D467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853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46F3-86F0-447D-81B4-32FC5810CB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80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4EF62-166D-48C5-A6F1-E4F6D3D6E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77537"/>
      </p:ext>
    </p:extLst>
  </p:cSld>
  <p:clrMapOvr>
    <a:masterClrMapping/>
  </p:clrMapOvr>
  <p:transition spd="slow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26FB8-FE63-45A2-BEC8-FCD33DF85F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055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51D20-D1A7-4B7F-BDAF-4029F1AE7D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027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0661-B0B8-4DEB-9E97-05D6C939A9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02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7D408-E986-4AA9-B093-EE0C5BF1C7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382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49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44749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  <p:sp>
          <p:nvSpPr>
            <p:cNvPr id="44749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74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Faceţi clic pentru editarea stilului de subtitlu al coordonatorului</a:t>
            </a:r>
          </a:p>
        </p:txBody>
      </p:sp>
      <p:sp>
        <p:nvSpPr>
          <p:cNvPr id="44749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4E7E82B-6E72-4CBC-88A1-F81D74C030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474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Se face clic pentru editare stil titlu Coordonator</a:t>
            </a:r>
          </a:p>
        </p:txBody>
      </p:sp>
    </p:spTree>
    <p:extLst>
      <p:ext uri="{BB962C8B-B14F-4D97-AF65-F5344CB8AC3E}">
        <p14:creationId xmlns="" xmlns:p14="http://schemas.microsoft.com/office/powerpoint/2010/main" val="357359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D6B8B-326C-40A4-AA5A-1AB3FE85E9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8316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B672-1F6A-41E2-A30E-E9AF8A2F63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5173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DCB0-4BDA-42EB-B0C1-C839A88732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134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ECDCD-FCC7-4E2C-8F21-320D61A31A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007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D40E0-0C4A-4727-A8F5-875A71D467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85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8D2C-7D7C-47E9-B0D8-A7C961903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758257"/>
      </p:ext>
    </p:extLst>
  </p:cSld>
  <p:clrMapOvr>
    <a:masterClrMapping/>
  </p:clrMapOvr>
  <p:transition spd="slow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B46F3-86F0-447D-81B4-32FC5810CB1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800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26FB8-FE63-45A2-BEC8-FCD33DF85F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055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51D20-D1A7-4B7F-BDAF-4029F1AE7D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6027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00661-B0B8-4DEB-9E97-05D6C939A9D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802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7D408-E986-4AA9-B093-EE0C5BF1C7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38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0ADA-C814-4A9B-8EDC-F7794C2933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977642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C51F-640B-4474-9E7F-D70E696B9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780127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967F9-8BED-47E1-8318-B9F9A6470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102978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FE46-3D28-49B8-91CA-99CB4142F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425449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733E-2B7D-42DC-B455-A3D38E8818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87139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4B59B-9FCB-44FB-9EF5-A8B0D3129D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179477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0B3AB-AB2B-4BAA-B211-76DD88C389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08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464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  <p:sp>
          <p:nvSpPr>
            <p:cNvPr id="4464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6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 stil titlu Coordonator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editarea stilurilor textului Coordonatorului</a:t>
            </a:r>
          </a:p>
          <a:p>
            <a:pPr lvl="1"/>
            <a:r>
              <a:rPr lang="en-US" smtClean="0"/>
              <a:t>Nivelul secund</a:t>
            </a:r>
          </a:p>
          <a:p>
            <a:pPr lvl="2"/>
            <a:r>
              <a:rPr lang="en-US" smtClean="0"/>
              <a:t>Al treilea nivel</a:t>
            </a:r>
          </a:p>
          <a:p>
            <a:pPr lvl="3"/>
            <a:r>
              <a:rPr lang="en-US" smtClean="0"/>
              <a:t>Al patrulea nivel</a:t>
            </a:r>
          </a:p>
          <a:p>
            <a:pPr lvl="4"/>
            <a:r>
              <a:rPr lang="en-US" smtClean="0"/>
              <a:t>Al cincilea nivel</a:t>
            </a:r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46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46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38D80-6738-4B7F-BB75-E9AFEB3C641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0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46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464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  <p:sp>
          <p:nvSpPr>
            <p:cNvPr id="4464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o-RO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446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 stil titlu Coordonator</a:t>
            </a:r>
          </a:p>
        </p:txBody>
      </p:sp>
      <p:sp>
        <p:nvSpPr>
          <p:cNvPr id="446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 face clic pentru editarea stilurilor textului Coordonatorului</a:t>
            </a:r>
          </a:p>
          <a:p>
            <a:pPr lvl="1"/>
            <a:r>
              <a:rPr lang="en-US" smtClean="0"/>
              <a:t>Nivelul secund</a:t>
            </a:r>
          </a:p>
          <a:p>
            <a:pPr lvl="2"/>
            <a:r>
              <a:rPr lang="en-US" smtClean="0"/>
              <a:t>Al treilea nivel</a:t>
            </a:r>
          </a:p>
          <a:p>
            <a:pPr lvl="3"/>
            <a:r>
              <a:rPr lang="en-US" smtClean="0"/>
              <a:t>Al patrulea nivel</a:t>
            </a:r>
          </a:p>
          <a:p>
            <a:pPr lvl="4"/>
            <a:r>
              <a:rPr lang="en-US" smtClean="0"/>
              <a:t>Al cincilea nivel</a:t>
            </a:r>
          </a:p>
        </p:txBody>
      </p:sp>
      <p:sp>
        <p:nvSpPr>
          <p:cNvPr id="446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46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46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138D80-6738-4B7F-BB75-E9AFEB3C641F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066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" name="WordArt 47"/>
          <p:cNvSpPr>
            <a:spLocks noChangeArrowheads="1" noChangeShapeType="1" noTextEdit="1"/>
          </p:cNvSpPr>
          <p:nvPr/>
        </p:nvSpPr>
        <p:spPr bwMode="auto">
          <a:xfrm>
            <a:off x="285720" y="1357298"/>
            <a:ext cx="8572560" cy="1085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Lesson topic: </a:t>
            </a:r>
            <a:r>
              <a:rPr lang="ro-MO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Tommy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’s Birthday</a:t>
            </a:r>
            <a:endParaRPr lang="ro-RO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98" name="WordArt 50"/>
          <p:cNvSpPr>
            <a:spLocks noChangeArrowheads="1" noChangeShapeType="1" noTextEdit="1"/>
          </p:cNvSpPr>
          <p:nvPr/>
        </p:nvSpPr>
        <p:spPr bwMode="auto">
          <a:xfrm>
            <a:off x="2500298" y="2857496"/>
            <a:ext cx="403244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The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2nd</a:t>
            </a:r>
            <a:r>
              <a:rPr lang="ro-RO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 </a:t>
            </a:r>
            <a:r>
              <a:rPr lang="ro-RO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form</a:t>
            </a:r>
          </a:p>
        </p:txBody>
      </p:sp>
      <p:sp>
        <p:nvSpPr>
          <p:cNvPr id="2099" name="WordArt 51" descr="Narrow vertical"/>
          <p:cNvSpPr>
            <a:spLocks noChangeArrowheads="1" noChangeShapeType="1" noTextEdit="1"/>
          </p:cNvSpPr>
          <p:nvPr/>
        </p:nvSpPr>
        <p:spPr bwMode="auto">
          <a:xfrm>
            <a:off x="2285984" y="4500570"/>
            <a:ext cx="3276600" cy="1252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Teacher</a:t>
            </a:r>
            <a:r>
              <a:rPr lang="ro-RO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RO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Mariana Ursu</a:t>
            </a:r>
          </a:p>
        </p:txBody>
      </p:sp>
      <p:pic>
        <p:nvPicPr>
          <p:cNvPr id="8" name="Рисунок 7" descr="https://i.pinimg.com/originals/30/fd/5b/30fd5ba365e9ae030d41ba7fd8b380b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571876"/>
            <a:ext cx="307180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394899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s://s1.dmcdn.net/v/MDKQT1U1fVpEAN44K/526x297"/>
          <p:cNvPicPr>
            <a:picLocks noChangeAspect="1" noChangeArrowheads="1"/>
          </p:cNvPicPr>
          <p:nvPr/>
        </p:nvPicPr>
        <p:blipFill>
          <a:blip r:embed="rId2"/>
          <a:srcRect l="30133" r="29942"/>
          <a:stretch>
            <a:fillRect/>
          </a:stretch>
        </p:blipFill>
        <p:spPr bwMode="auto">
          <a:xfrm>
            <a:off x="4677336" y="571480"/>
            <a:ext cx="4323820" cy="611507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857224" y="2143116"/>
            <a:ext cx="3000396" cy="4000528"/>
            <a:chOff x="1285852" y="2156796"/>
            <a:chExt cx="2928958" cy="4486914"/>
          </a:xfrm>
        </p:grpSpPr>
        <p:pic>
          <p:nvPicPr>
            <p:cNvPr id="77830" name="Picture 6" descr="https://i.ytimg.com/vi/w0I9IQmiazU/hqdefault.jpg"/>
            <p:cNvPicPr>
              <a:picLocks noChangeAspect="1" noChangeArrowheads="1"/>
            </p:cNvPicPr>
            <p:nvPr/>
          </p:nvPicPr>
          <p:blipFill>
            <a:blip r:embed="rId3"/>
            <a:srcRect l="12500" r="14062"/>
            <a:stretch>
              <a:fillRect/>
            </a:stretch>
          </p:blipFill>
          <p:spPr bwMode="auto">
            <a:xfrm>
              <a:off x="1285852" y="2156796"/>
              <a:ext cx="2928958" cy="4486914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571736" y="4500570"/>
              <a:ext cx="42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MO" b="1" dirty="0" smtClean="0">
                  <a:solidFill>
                    <a:srgbClr val="FF0000"/>
                  </a:solidFill>
                </a:rPr>
                <a:t>to</a:t>
              </a:r>
              <a:endParaRPr lang="ro-RO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7832" name="Picture 8" descr="https://yt3.ggpht.com/a/AATXAJyXmW278QFb_lyH9dzul7u8PXr0oNQNZ-zjfg=s900-c-k-c0xffffffff-no-rj-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1857355" cy="1857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98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6" name="Picture 6" descr="https://ds03.infourok.ru/uploads/ex/0a1f/00044fde-8d23eb19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6802" name="Picture 2" descr="https://scontent.xx.fbcdn.net/v/t1.15752-0/p280x280/94995660_2685596228386489_5778002606907457536_n.jpg?_nc_cat=109&amp;_nc_sid=b96e70&amp;_nc_oc=AQlV87hRG1thD_aOSr3s2vB0Hysr2mBSM-1CURg0qmmHxtzIlUaHHIHqIOSsz4oSEug&amp;_nc_ad=z-m&amp;_nc_cid=0&amp;_nc_zor=9&amp;_nc_ht=scontent.xx&amp;_nc_tp=6&amp;oh=d97684a0a80625ac5dc0c64c9d6d29df&amp;oe=5ECEA0E5"/>
          <p:cNvPicPr>
            <a:picLocks noChangeAspect="1" noChangeArrowheads="1"/>
          </p:cNvPicPr>
          <p:nvPr/>
        </p:nvPicPr>
        <p:blipFill>
          <a:blip r:embed="rId3"/>
          <a:srcRect l="3832" r="4197" b="-5766"/>
          <a:stretch>
            <a:fillRect/>
          </a:stretch>
        </p:blipFill>
        <p:spPr bwMode="auto">
          <a:xfrm>
            <a:off x="2500298" y="857232"/>
            <a:ext cx="5470110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ая выноска 6"/>
          <p:cNvSpPr/>
          <p:nvPr/>
        </p:nvSpPr>
        <p:spPr>
          <a:xfrm>
            <a:off x="4071934" y="1000108"/>
            <a:ext cx="1714512" cy="714380"/>
          </a:xfrm>
          <a:prstGeom prst="wedgeRectCallout">
            <a:avLst>
              <a:gd name="adj1" fmla="val 76212"/>
              <a:gd name="adj2" fmla="val 781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O" dirty="0" smtClean="0">
                <a:solidFill>
                  <a:srgbClr val="002060"/>
                </a:solidFill>
              </a:rPr>
              <a:t>1. Pass me the cup, please.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357158" y="1000108"/>
            <a:ext cx="2628912" cy="612648"/>
          </a:xfrm>
          <a:prstGeom prst="wedgeEllipseCallout">
            <a:avLst>
              <a:gd name="adj1" fmla="val 53611"/>
              <a:gd name="adj2" fmla="val 1702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O" dirty="0" smtClean="0">
                <a:solidFill>
                  <a:srgbClr val="002060"/>
                </a:solidFill>
              </a:rPr>
              <a:t>2. Here you are.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286248" y="1928802"/>
            <a:ext cx="1714512" cy="571504"/>
          </a:xfrm>
          <a:prstGeom prst="wedgeRectCallout">
            <a:avLst>
              <a:gd name="adj1" fmla="val 71471"/>
              <a:gd name="adj2" fmla="val 162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O" dirty="0" smtClean="0">
                <a:solidFill>
                  <a:srgbClr val="002060"/>
                </a:solidFill>
              </a:rPr>
              <a:t>3. Thank you.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500034" y="2143116"/>
            <a:ext cx="2271722" cy="612648"/>
          </a:xfrm>
          <a:prstGeom prst="wedgeEllipseCallout">
            <a:avLst>
              <a:gd name="adj1" fmla="val 59408"/>
              <a:gd name="adj2" fmla="val 61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MO" dirty="0" smtClean="0">
                <a:solidFill>
                  <a:srgbClr val="002060"/>
                </a:solidFill>
              </a:rPr>
              <a:t>4. You are welcome.</a:t>
            </a:r>
            <a:endParaRPr lang="ro-RO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5286388"/>
            <a:ext cx="3500462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MO" dirty="0" smtClean="0">
                <a:solidFill>
                  <a:srgbClr val="002060"/>
                </a:solidFill>
              </a:rPr>
              <a:t>- Transmite-mi te rog ceașca.</a:t>
            </a:r>
          </a:p>
          <a:p>
            <a:pPr>
              <a:buFontTx/>
              <a:buChar char="-"/>
            </a:pPr>
            <a:r>
              <a:rPr lang="ro-MO" dirty="0" smtClean="0">
                <a:solidFill>
                  <a:srgbClr val="002060"/>
                </a:solidFill>
              </a:rPr>
              <a:t> Poftim.</a:t>
            </a:r>
          </a:p>
          <a:p>
            <a:pPr>
              <a:buFontTx/>
              <a:buChar char="-"/>
            </a:pPr>
            <a:r>
              <a:rPr lang="ro-MO" dirty="0" smtClean="0">
                <a:solidFill>
                  <a:srgbClr val="002060"/>
                </a:solidFill>
              </a:rPr>
              <a:t> Mulțumesc!</a:t>
            </a:r>
          </a:p>
          <a:p>
            <a:r>
              <a:rPr lang="ro-MO" dirty="0" smtClean="0">
                <a:solidFill>
                  <a:srgbClr val="002060"/>
                </a:solidFill>
              </a:rPr>
              <a:t>- Cu plăcere!</a:t>
            </a:r>
            <a:endParaRPr lang="ro-RO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571868" y="1214422"/>
            <a:ext cx="5572132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             I can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-  say the new words;</a:t>
            </a:r>
            <a:endParaRPr lang="en-US" sz="24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-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read and translate the text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;</a:t>
            </a:r>
            <a:endParaRPr lang="ru-RU" sz="2400" b="1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sing HAPPY BIRTHDAY;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be polite at the table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endParaRPr lang="ro-RO" sz="24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85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smtClean="0"/>
              <a:t>SELF-EVALUATION</a:t>
            </a:r>
            <a:endParaRPr lang="ro-RO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495800"/>
          </a:xfrm>
        </p:spPr>
        <p:txBody>
          <a:bodyPr/>
          <a:lstStyle/>
          <a:p>
            <a:endParaRPr lang="ro-RO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00108"/>
          <a:ext cx="8786876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1643076"/>
                <a:gridCol w="1500198"/>
                <a:gridCol w="1428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 can</a:t>
                      </a:r>
                      <a:endParaRPr lang="ro-RO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Independent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Guided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With more support</a:t>
                      </a:r>
                      <a:endParaRPr lang="ro-RO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Verdana" pitchFamily="34" charset="0"/>
                        </a:rPr>
                        <a:t>say the new words;</a:t>
                      </a:r>
                    </a:p>
                    <a:p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Verdana" pitchFamily="34" charset="0"/>
                        </a:rPr>
                        <a:t>read and translate the text;</a:t>
                      </a:r>
                    </a:p>
                    <a:p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mtClean="0">
                          <a:solidFill>
                            <a:srgbClr val="002060"/>
                          </a:solidFill>
                          <a:latin typeface="Verdana" pitchFamily="34" charset="0"/>
                        </a:rPr>
                        <a:t>sing HAPPY BIRTHDAY;</a:t>
                      </a:r>
                    </a:p>
                    <a:p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Verdana" pitchFamily="34" charset="0"/>
                        </a:rPr>
                        <a:t>be polite at the table.</a:t>
                      </a:r>
                      <a:endParaRPr lang="ro-RO" sz="2800" b="1" dirty="0" smtClean="0">
                        <a:solidFill>
                          <a:srgbClr val="002060"/>
                        </a:solidFill>
                        <a:latin typeface="Verdana" pitchFamily="34" charset="0"/>
                      </a:endParaRPr>
                    </a:p>
                    <a:p>
                      <a:endParaRPr lang="ro-R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6934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Homework: exercise 6, page 87.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9874" name="Picture 2" descr="https://scontent.fkiv5-1.fna.fbcdn.net/v/t1.15752-9/95566271_165435478129088_7723482002967494656_n.jpg?_nc_cat=102&amp;_nc_sid=b96e70&amp;_nc_oc=AQkGSLAQIDStctgZgl9DErGdYIqpMYmr4PZRWwuIoOlgox5G7F6onFZ2lmyjwuVXzfQ&amp;_nc_ht=scontent.fkiv5-1.fna&amp;oh=9110c9fa704f9040462c9f0ceb75ee06&amp;oe=5ECD3D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8359762" cy="31813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lower-border-fram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838200"/>
            <a:ext cx="472440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3810000" y="3810000"/>
            <a:ext cx="426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latin typeface="Arial Black"/>
              </a:rPr>
              <a:t>Thank you!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3962400" y="4953000"/>
            <a:ext cx="3733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Goodbye!!!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47200" cy="701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252586" y="1500174"/>
            <a:ext cx="489141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TODAY at </a:t>
            </a:r>
            <a:r>
              <a:rPr lang="en-US" sz="2800" b="1" dirty="0">
                <a:solidFill>
                  <a:srgbClr val="FF0000"/>
                </a:solidFill>
                <a:latin typeface="Verdana" pitchFamily="34" charset="0"/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</a:rPr>
              <a:t>lesson: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- 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 Learn new words;</a:t>
            </a:r>
            <a:endParaRPr lang="en-US" sz="2800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- 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Read a text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;</a:t>
            </a:r>
            <a:endParaRPr lang="ru-RU" sz="2800" b="1" dirty="0">
              <a:solidFill>
                <a:srgbClr val="FFFFFF"/>
              </a:solidFill>
              <a:latin typeface="Verdana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sz="2800" b="1" dirty="0" smtClean="0">
                <a:solidFill>
                  <a:srgbClr val="FFFFFF"/>
                </a:solidFill>
                <a:latin typeface="Verdana" pitchFamily="34" charset="0"/>
              </a:rPr>
              <a:t>-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latin typeface="Verdana" pitchFamily="34" charset="0"/>
              </a:rPr>
              <a:t> Sing and have fun.</a:t>
            </a:r>
            <a:endParaRPr lang="ro-RO" sz="28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85583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1" descr="Narrow vertical"/>
          <p:cNvSpPr>
            <a:spLocks noChangeArrowheads="1" noChangeShapeType="1" noTextEdit="1"/>
          </p:cNvSpPr>
          <p:nvPr/>
        </p:nvSpPr>
        <p:spPr bwMode="auto">
          <a:xfrm rot="21288459">
            <a:off x="2093691" y="4344616"/>
            <a:ext cx="6750868" cy="171234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9225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Vocabulary</a:t>
            </a:r>
            <a:endParaRPr lang="ro-RO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Рисунок 5" descr="https://img3.goodfon.ru/original/5640x3760/b/1d/happy-birthday-den-rozhdeniya-3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71546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96560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85720" y="2214554"/>
            <a:ext cx="8610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Form the comparison of the adjectives:</a:t>
            </a:r>
            <a:endParaRPr lang="ro-RO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074" name="Picture 2" descr="https://fs01.infourok.ru/images/doc/14/18889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1785926"/>
            <a:ext cx="857256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2000240"/>
            <a:ext cx="6402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to set the table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6" name="Picture 4" descr="https://3rcards.files.wordpress.com/2011/09/setthetable-copy.jpg?w=768&amp;h=549"/>
          <p:cNvPicPr>
            <a:picLocks noChangeAspect="1" noChangeArrowheads="1"/>
          </p:cNvPicPr>
          <p:nvPr/>
        </p:nvPicPr>
        <p:blipFill>
          <a:blip r:embed="rId3"/>
          <a:srcRect l="2857" t="4076" r="2857" b="3996"/>
          <a:stretch>
            <a:fillRect/>
          </a:stretch>
        </p:blipFill>
        <p:spPr bwMode="auto">
          <a:xfrm>
            <a:off x="2214546" y="3286124"/>
            <a:ext cx="471490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42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114c/00010f33-c1ed252f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10026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lide-share.ru/slide/773956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35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2" name="WordArt 8"/>
          <p:cNvSpPr>
            <a:spLocks noChangeArrowheads="1" noChangeShapeType="1" noTextEdit="1"/>
          </p:cNvSpPr>
          <p:nvPr/>
        </p:nvSpPr>
        <p:spPr bwMode="auto">
          <a:xfrm>
            <a:off x="357158" y="548680"/>
            <a:ext cx="6500858" cy="72958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Tommy’s Birthday</a:t>
            </a:r>
            <a:endParaRPr lang="ro-RO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571744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     This </a:t>
            </a:r>
            <a:r>
              <a:rPr lang="en-US" sz="2400" dirty="0" smtClean="0">
                <a:solidFill>
                  <a:srgbClr val="002060"/>
                </a:solidFill>
              </a:rPr>
              <a:t>is Tommy cat’s living-room. It is large and light. There is a big table and six chairs in the room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    There </a:t>
            </a:r>
            <a:r>
              <a:rPr lang="en-US" sz="2400" dirty="0" smtClean="0">
                <a:solidFill>
                  <a:srgbClr val="002060"/>
                </a:solidFill>
              </a:rPr>
              <a:t>are cups and saucers on the table. There are spoons, forks and plates on the table, too. There is a cake on a big plate. </a:t>
            </a:r>
            <a:endParaRPr lang="ro-RO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scontent.xx.fbcdn.net/v/t1.15752-0/p280x280/95464318_547387649522668_6215362356474544128_n.jpg?_nc_cat=110&amp;_nc_sid=b96e70&amp;_nc_oc=AQlPegesry8a-TZmXFb13ictB53gMK_yxmQNlvON_lX7JhxzijlPtuuCFZZLfKplLnE&amp;_nc_ad=z-m&amp;_nc_cid=0&amp;_nc_zor=9&amp;_nc_ht=scontent.xx&amp;_nc_tp=6&amp;oh=7299fde9fd6b56eb97ea260aef9e5048&amp;oe=5ECE15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485906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98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2" name="WordArt 8"/>
          <p:cNvSpPr>
            <a:spLocks noChangeArrowheads="1" noChangeShapeType="1" noTextEdit="1"/>
          </p:cNvSpPr>
          <p:nvPr/>
        </p:nvSpPr>
        <p:spPr bwMode="auto">
          <a:xfrm>
            <a:off x="357158" y="548680"/>
            <a:ext cx="6500858" cy="72958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Tommy’s Birthday</a:t>
            </a:r>
            <a:endParaRPr lang="ro-RO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571744"/>
            <a:ext cx="3786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It </a:t>
            </a:r>
            <a:r>
              <a:rPr lang="en-US" sz="2400" dirty="0" smtClean="0">
                <a:solidFill>
                  <a:srgbClr val="002060"/>
                </a:solidFill>
              </a:rPr>
              <a:t>is Tommy’s birthday. He is in the room with his friends. They are having tea and cake. They like the cake and they like the tea. They are singing Happy Birthday.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s://scontent.xx.fbcdn.net/v/t1.15752-0/p280x280/95464318_547387649522668_6215362356474544128_n.jpg?_nc_cat=110&amp;_nc_sid=b96e70&amp;_nc_oc=AQlPegesry8a-TZmXFb13ictB53gMK_yxmQNlvON_lX7JhxzijlPtuuCFZZLfKplLnE&amp;_nc_ad=z-m&amp;_nc_cid=0&amp;_nc_zor=9&amp;_nc_ht=scontent.xx&amp;_nc_tp=6&amp;oh=7299fde9fd6b56eb97ea260aef9e5048&amp;oe=5ECE15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00240"/>
            <a:ext cx="485906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98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2" name="WordArt 8"/>
          <p:cNvSpPr>
            <a:spLocks noChangeArrowheads="1" noChangeShapeType="1" noTextEdit="1"/>
          </p:cNvSpPr>
          <p:nvPr/>
        </p:nvSpPr>
        <p:spPr bwMode="auto">
          <a:xfrm>
            <a:off x="357158" y="548680"/>
            <a:ext cx="6500858" cy="72958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o-MO" sz="3600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TRUE or FALSE</a:t>
            </a:r>
            <a:endParaRPr lang="ro-RO" sz="3600" kern="10" dirty="0" smtClean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74754" name="Picture 2" descr="https://scontent.fkiv5-1.fna.fbcdn.net/v/t1.15752-9/95221355_2977136639041839_3337197139544506368_n.jpg?_nc_cat=101&amp;_nc_sid=b96e70&amp;_nc_oc=AQls8ur45TVudjAK6kAR33s70WjAuxGbIIMZNIEl1hDv2fhG_Qh_TfC_HrJpUq5GEWg&amp;_nc_ht=scontent.fkiv5-1.fna&amp;oh=879dbe16df00fbef2f37410fcbea622c&amp;oe=5ECFF9F2"/>
          <p:cNvPicPr>
            <a:picLocks noChangeAspect="1" noChangeArrowheads="1"/>
          </p:cNvPicPr>
          <p:nvPr/>
        </p:nvPicPr>
        <p:blipFill>
          <a:blip r:embed="rId2"/>
          <a:srcRect l="1512" r="5323"/>
          <a:stretch>
            <a:fillRect/>
          </a:stretch>
        </p:blipFill>
        <p:spPr bwMode="auto">
          <a:xfrm>
            <a:off x="142844" y="1571612"/>
            <a:ext cx="8801371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498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isură">
  <a:themeElements>
    <a:clrScheme name="Fisură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Fisură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sură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ură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isură">
  <a:themeElements>
    <a:clrScheme name="Fisură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Fisură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sură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sură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sură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264</Words>
  <Application>Microsoft Office PowerPoint</Application>
  <PresentationFormat>Экран (4:3)</PresentationFormat>
  <Paragraphs>47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Default Design</vt:lpstr>
      <vt:lpstr>Fisură</vt:lpstr>
      <vt:lpstr>1_Fisură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SELF-EVALUATION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pictures to complete the crossword and discover the topic of the lesson:</dc:title>
  <dc:creator>User</dc:creator>
  <cp:lastModifiedBy>Admin</cp:lastModifiedBy>
  <cp:revision>76</cp:revision>
  <dcterms:created xsi:type="dcterms:W3CDTF">2015-11-19T20:36:35Z</dcterms:created>
  <dcterms:modified xsi:type="dcterms:W3CDTF">2020-04-29T15:13:10Z</dcterms:modified>
</cp:coreProperties>
</file>